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64" r:id="rId2"/>
    <p:sldId id="283" r:id="rId3"/>
    <p:sldId id="256" r:id="rId4"/>
    <p:sldId id="258" r:id="rId5"/>
    <p:sldId id="281" r:id="rId6"/>
    <p:sldId id="259" r:id="rId7"/>
    <p:sldId id="279" r:id="rId8"/>
    <p:sldId id="282" r:id="rId9"/>
    <p:sldId id="295" r:id="rId10"/>
    <p:sldId id="296" r:id="rId11"/>
    <p:sldId id="260" r:id="rId12"/>
    <p:sldId id="309" r:id="rId13"/>
    <p:sldId id="284" r:id="rId14"/>
    <p:sldId id="285" r:id="rId15"/>
    <p:sldId id="310" r:id="rId16"/>
    <p:sldId id="311" r:id="rId17"/>
    <p:sldId id="312" r:id="rId18"/>
    <p:sldId id="313" r:id="rId19"/>
    <p:sldId id="314" r:id="rId20"/>
    <p:sldId id="298" r:id="rId21"/>
    <p:sldId id="315" r:id="rId22"/>
    <p:sldId id="316" r:id="rId23"/>
    <p:sldId id="317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286" r:id="rId35"/>
    <p:sldId id="297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73" r:id="rId45"/>
    <p:sldId id="276" r:id="rId46"/>
    <p:sldId id="275" r:id="rId47"/>
    <p:sldId id="278" r:id="rId48"/>
    <p:sldId id="277" r:id="rId49"/>
    <p:sldId id="266" r:id="rId50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6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7"/>
    <a:srgbClr val="ED1E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04"/>
    <p:restoredTop sz="94743" autoAdjust="0"/>
  </p:normalViewPr>
  <p:slideViewPr>
    <p:cSldViewPr>
      <p:cViewPr>
        <p:scale>
          <a:sx n="75" d="100"/>
          <a:sy n="75" d="100"/>
        </p:scale>
        <p:origin x="2106" y="816"/>
      </p:cViewPr>
      <p:guideLst>
        <p:guide orient="horz" pos="2256"/>
        <p:guide pos="36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89790-4EA7-DD47-9CE4-162991C15A5C}" type="datetimeFigureOut">
              <a:rPr kumimoji="1" lang="zh-CN" altLang="en-US" smtClean="0"/>
              <a:t>2022/11/2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A0776-206F-0B4B-8275-1ECB929B6D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775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ACB6-1382-49DF-A598-3DBAC3F45AF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494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ACB6-1382-49DF-A598-3DBAC3F45A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494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A0776-206F-0B4B-8275-1ECB929B6D2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193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A0776-206F-0B4B-8275-1ECB929B6D2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5939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A0776-206F-0B4B-8275-1ECB929B6D29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993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7" name="object 2"/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947781" y="145249"/>
            <a:ext cx="1106284" cy="5061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7" name="object 2"/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947781" y="145249"/>
            <a:ext cx="1106284" cy="5061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8" name="object 2"/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947781" y="145249"/>
            <a:ext cx="1106284" cy="5061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35" cy="685799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47781" y="145249"/>
            <a:ext cx="1106284" cy="506133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 rotWithShape="1">
          <a:blip r:embed="rId4" cstate="print"/>
          <a:srcRect l="1876" t="35556" r="-1876" b="34444"/>
          <a:stretch/>
        </p:blipFill>
        <p:spPr>
          <a:xfrm>
            <a:off x="0" y="4648200"/>
            <a:ext cx="12420600" cy="159258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47781" y="145249"/>
            <a:ext cx="1106284" cy="50613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DE8088-557A-6D43-AEC0-373CA0705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7CFD6AD-8C54-EB45-85E2-0618D1558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6029AB-1E44-1F4F-B1DE-2A5589E2A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6ED39-24CE-CC43-A6AF-0B85112A305C}" type="datetimeFigureOut">
              <a:rPr kumimoji="1" lang="zh-CN" altLang="en-US" smtClean="0"/>
              <a:t>2022/11/2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76C5D3-299A-394F-81DB-56689E3A8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2497AA-8F28-7440-9CCE-D71B5884E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E65FB-7E28-EF4C-84CC-B62D06BCFB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249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12191935" cy="6857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73602" y="2713177"/>
            <a:ext cx="4844795" cy="848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34082" y="2130678"/>
            <a:ext cx="8323834" cy="1699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image" Target="../media/image9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image" Target="../media/image8.jpe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slide" Target="slide46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slide" Target="slide3.xml"/><Relationship Id="rId10" Type="http://schemas.openxmlformats.org/officeDocument/2006/relationships/tags" Target="../tags/tag10.xml"/><Relationship Id="rId19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24C34B-5E9D-AC46-B799-D85F2B433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0958DBB8-0519-4104-ACB7-238DEC6A4B87}"/>
              </a:ext>
            </a:extLst>
          </p:cNvPr>
          <p:cNvGrpSpPr/>
          <p:nvPr/>
        </p:nvGrpSpPr>
        <p:grpSpPr>
          <a:xfrm>
            <a:off x="-5503407" y="-8170375"/>
            <a:ext cx="23198816" cy="23198752"/>
            <a:chOff x="-1253066" y="-2396050"/>
            <a:chExt cx="11650134" cy="11650102"/>
          </a:xfrm>
        </p:grpSpPr>
        <p:sp>
          <p:nvSpPr>
            <p:cNvPr id="23" name="弧形 22">
              <a:extLst>
                <a:ext uri="{FF2B5EF4-FFF2-40B4-BE49-F238E27FC236}">
                  <a16:creationId xmlns:a16="http://schemas.microsoft.com/office/drawing/2014/main" id="{937BF7FF-3B71-44A5-AF01-65E824FAF8C2}"/>
                </a:ext>
              </a:extLst>
            </p:cNvPr>
            <p:cNvSpPr/>
            <p:nvPr/>
          </p:nvSpPr>
          <p:spPr>
            <a:xfrm>
              <a:off x="2468880" y="1325880"/>
              <a:ext cx="4206240" cy="4206240"/>
            </a:xfrm>
            <a:prstGeom prst="arc">
              <a:avLst>
                <a:gd name="adj1" fmla="val 4334804"/>
                <a:gd name="adj2" fmla="val 10326641"/>
              </a:avLst>
            </a:prstGeom>
            <a:ln w="34925">
              <a:gradFill flip="none" rotWithShape="1">
                <a:gsLst>
                  <a:gs pos="0">
                    <a:srgbClr val="F65F34"/>
                  </a:gs>
                  <a:gs pos="91000">
                    <a:srgbClr val="9039C4">
                      <a:alpha val="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91AE84D-8D11-4827-BCAB-2A5DE62FAC34}"/>
                </a:ext>
              </a:extLst>
            </p:cNvPr>
            <p:cNvSpPr/>
            <p:nvPr/>
          </p:nvSpPr>
          <p:spPr>
            <a:xfrm rot="10800000" flipV="1">
              <a:off x="-1253066" y="-2396050"/>
              <a:ext cx="11650134" cy="1165010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1D327D5-BC93-4E58-BCC2-FDC2D92495B9}"/>
              </a:ext>
            </a:extLst>
          </p:cNvPr>
          <p:cNvGrpSpPr/>
          <p:nvPr/>
        </p:nvGrpSpPr>
        <p:grpSpPr>
          <a:xfrm>
            <a:off x="-5874316" y="-8541283"/>
            <a:ext cx="23940634" cy="23940568"/>
            <a:chOff x="-1439331" y="-2582314"/>
            <a:chExt cx="12022664" cy="12022630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9D126D2-D632-497B-9778-C9E3A5B8AED9}"/>
                </a:ext>
              </a:extLst>
            </p:cNvPr>
            <p:cNvSpPr/>
            <p:nvPr/>
          </p:nvSpPr>
          <p:spPr>
            <a:xfrm rot="10800000" flipV="1">
              <a:off x="-1439331" y="-2582314"/>
              <a:ext cx="12022664" cy="1202263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弧形 26">
              <a:extLst>
                <a:ext uri="{FF2B5EF4-FFF2-40B4-BE49-F238E27FC236}">
                  <a16:creationId xmlns:a16="http://schemas.microsoft.com/office/drawing/2014/main" id="{036DC4FC-071B-4736-ACC6-AC03BC25146E}"/>
                </a:ext>
              </a:extLst>
            </p:cNvPr>
            <p:cNvSpPr/>
            <p:nvPr/>
          </p:nvSpPr>
          <p:spPr>
            <a:xfrm>
              <a:off x="2326640" y="1183640"/>
              <a:ext cx="4490720" cy="4490720"/>
            </a:xfrm>
            <a:prstGeom prst="arc">
              <a:avLst>
                <a:gd name="adj1" fmla="val 10389024"/>
                <a:gd name="adj2" fmla="val 16462303"/>
              </a:avLst>
            </a:prstGeom>
            <a:ln w="31750">
              <a:gradFill>
                <a:gsLst>
                  <a:gs pos="0">
                    <a:srgbClr val="1D53BC">
                      <a:alpha val="0"/>
                    </a:srgbClr>
                  </a:gs>
                  <a:gs pos="60000">
                    <a:srgbClr val="1D53BC"/>
                  </a:gs>
                  <a:gs pos="100000">
                    <a:srgbClr val="A39AE0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9F28301-5C15-4208-9134-247637684A75}"/>
              </a:ext>
            </a:extLst>
          </p:cNvPr>
          <p:cNvGrpSpPr/>
          <p:nvPr/>
        </p:nvGrpSpPr>
        <p:grpSpPr>
          <a:xfrm>
            <a:off x="-6262088" y="-8929051"/>
            <a:ext cx="24716178" cy="24716104"/>
            <a:chOff x="-1634065" y="-2777047"/>
            <a:chExt cx="12412132" cy="12412096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2F96EC14-73CC-4D87-82CA-936BB2C4E24F}"/>
                </a:ext>
              </a:extLst>
            </p:cNvPr>
            <p:cNvSpPr/>
            <p:nvPr/>
          </p:nvSpPr>
          <p:spPr>
            <a:xfrm rot="10800000" flipV="1">
              <a:off x="-1634065" y="-2777047"/>
              <a:ext cx="12412132" cy="1241209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弧形 29">
              <a:extLst>
                <a:ext uri="{FF2B5EF4-FFF2-40B4-BE49-F238E27FC236}">
                  <a16:creationId xmlns:a16="http://schemas.microsoft.com/office/drawing/2014/main" id="{1688033A-3DE3-473E-B210-E78CD8FB8BAE}"/>
                </a:ext>
              </a:extLst>
            </p:cNvPr>
            <p:cNvSpPr/>
            <p:nvPr/>
          </p:nvSpPr>
          <p:spPr>
            <a:xfrm>
              <a:off x="2153920" y="1010920"/>
              <a:ext cx="4836160" cy="4836160"/>
            </a:xfrm>
            <a:prstGeom prst="arc">
              <a:avLst>
                <a:gd name="adj1" fmla="val 18007255"/>
                <a:gd name="adj2" fmla="val 727787"/>
              </a:avLst>
            </a:prstGeom>
            <a:ln w="34925">
              <a:gradFill flip="none" rotWithShape="1">
                <a:gsLst>
                  <a:gs pos="0">
                    <a:srgbClr val="E24E66"/>
                  </a:gs>
                  <a:gs pos="100000">
                    <a:srgbClr val="9039C4">
                      <a:alpha val="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101B000-203E-4FDC-9392-5C55DBC8A22A}"/>
              </a:ext>
            </a:extLst>
          </p:cNvPr>
          <p:cNvGrpSpPr/>
          <p:nvPr/>
        </p:nvGrpSpPr>
        <p:grpSpPr>
          <a:xfrm>
            <a:off x="-6818455" y="-9485417"/>
            <a:ext cx="25828912" cy="25828836"/>
            <a:chOff x="-1913465" y="-3056446"/>
            <a:chExt cx="12970932" cy="12970894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5F4CE77-A82B-4F2C-A2B2-CC6686162BC0}"/>
                </a:ext>
              </a:extLst>
            </p:cNvPr>
            <p:cNvSpPr/>
            <p:nvPr/>
          </p:nvSpPr>
          <p:spPr>
            <a:xfrm rot="10800000" flipV="1">
              <a:off x="-1913465" y="-3056446"/>
              <a:ext cx="12970932" cy="1297089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406A3F-B8A9-4A41-8C41-9A03DDF5E211}"/>
                </a:ext>
              </a:extLst>
            </p:cNvPr>
            <p:cNvSpPr/>
            <p:nvPr/>
          </p:nvSpPr>
          <p:spPr>
            <a:xfrm>
              <a:off x="2291080" y="1148080"/>
              <a:ext cx="4561840" cy="4561840"/>
            </a:xfrm>
            <a:prstGeom prst="arc">
              <a:avLst>
                <a:gd name="adj1" fmla="val 1305994"/>
                <a:gd name="adj2" fmla="val 7680961"/>
              </a:avLst>
            </a:prstGeom>
            <a:ln w="34925">
              <a:gradFill flip="none" rotWithShape="1">
                <a:gsLst>
                  <a:gs pos="0">
                    <a:srgbClr val="F65F34"/>
                  </a:gs>
                  <a:gs pos="100000">
                    <a:srgbClr val="9039C4">
                      <a:alpha val="0"/>
                    </a:srgbClr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3A87916-E57B-49A4-AF84-0291F137B915}"/>
              </a:ext>
            </a:extLst>
          </p:cNvPr>
          <p:cNvGrpSpPr/>
          <p:nvPr/>
        </p:nvGrpSpPr>
        <p:grpSpPr>
          <a:xfrm>
            <a:off x="-7256803" y="-9923764"/>
            <a:ext cx="26705608" cy="26705530"/>
            <a:chOff x="-2133598" y="-3276578"/>
            <a:chExt cx="13411198" cy="13411158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16955A1C-D78E-4D46-8280-05A415F85EDD}"/>
                </a:ext>
              </a:extLst>
            </p:cNvPr>
            <p:cNvSpPr/>
            <p:nvPr/>
          </p:nvSpPr>
          <p:spPr>
            <a:xfrm rot="10800000" flipV="1">
              <a:off x="-2133598" y="-3276578"/>
              <a:ext cx="13411198" cy="134111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弧形 35">
              <a:extLst>
                <a:ext uri="{FF2B5EF4-FFF2-40B4-BE49-F238E27FC236}">
                  <a16:creationId xmlns:a16="http://schemas.microsoft.com/office/drawing/2014/main" id="{0FBFE717-94BE-4B6C-B0A2-57CCC27E0358}"/>
                </a:ext>
              </a:extLst>
            </p:cNvPr>
            <p:cNvSpPr/>
            <p:nvPr/>
          </p:nvSpPr>
          <p:spPr>
            <a:xfrm>
              <a:off x="2067560" y="924560"/>
              <a:ext cx="5008880" cy="5008880"/>
            </a:xfrm>
            <a:prstGeom prst="arc">
              <a:avLst>
                <a:gd name="adj1" fmla="val 8753608"/>
                <a:gd name="adj2" fmla="val 14655066"/>
              </a:avLst>
            </a:prstGeom>
            <a:ln w="38100">
              <a:gradFill>
                <a:gsLst>
                  <a:gs pos="0">
                    <a:srgbClr val="F65F34"/>
                  </a:gs>
                  <a:gs pos="100000">
                    <a:srgbClr val="9039C4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7A36687-C477-44C2-BD6A-B8BDE6A8D9C0}"/>
              </a:ext>
            </a:extLst>
          </p:cNvPr>
          <p:cNvGrpSpPr/>
          <p:nvPr/>
        </p:nvGrpSpPr>
        <p:grpSpPr>
          <a:xfrm>
            <a:off x="-7712013" y="-10378971"/>
            <a:ext cx="27616028" cy="27615944"/>
            <a:chOff x="-2362198" y="-3505177"/>
            <a:chExt cx="13868398" cy="13868356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72469020-0BF0-47DF-A955-80A6934841B8}"/>
                </a:ext>
              </a:extLst>
            </p:cNvPr>
            <p:cNvSpPr/>
            <p:nvPr/>
          </p:nvSpPr>
          <p:spPr>
            <a:xfrm rot="10800000" flipV="1">
              <a:off x="-2362198" y="-3505177"/>
              <a:ext cx="13868398" cy="1386835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弧形 38">
              <a:extLst>
                <a:ext uri="{FF2B5EF4-FFF2-40B4-BE49-F238E27FC236}">
                  <a16:creationId xmlns:a16="http://schemas.microsoft.com/office/drawing/2014/main" id="{B2B3E4F8-206E-4CFA-9495-8C44A31F9C33}"/>
                </a:ext>
              </a:extLst>
            </p:cNvPr>
            <p:cNvSpPr/>
            <p:nvPr/>
          </p:nvSpPr>
          <p:spPr>
            <a:xfrm>
              <a:off x="1869440" y="726440"/>
              <a:ext cx="5405120" cy="5405120"/>
            </a:xfrm>
            <a:prstGeom prst="arc">
              <a:avLst>
                <a:gd name="adj1" fmla="val 15607779"/>
                <a:gd name="adj2" fmla="val 1457886"/>
              </a:avLst>
            </a:prstGeom>
            <a:ln w="38100">
              <a:gradFill>
                <a:gsLst>
                  <a:gs pos="81000">
                    <a:srgbClr val="9039C4">
                      <a:alpha val="0"/>
                    </a:srgbClr>
                  </a:gs>
                  <a:gs pos="0">
                    <a:srgbClr val="F78D47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C5FAD56-F182-462F-A37C-D0F191FD1D05}"/>
              </a:ext>
            </a:extLst>
          </p:cNvPr>
          <p:cNvGrpSpPr/>
          <p:nvPr/>
        </p:nvGrpSpPr>
        <p:grpSpPr>
          <a:xfrm>
            <a:off x="-8643196" y="-11310153"/>
            <a:ext cx="29478394" cy="29478308"/>
            <a:chOff x="-2829825" y="-3972803"/>
            <a:chExt cx="14803652" cy="1480360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82AF68B0-1DC2-4074-9B9E-5E53BCF3183A}"/>
                </a:ext>
              </a:extLst>
            </p:cNvPr>
            <p:cNvSpPr/>
            <p:nvPr/>
          </p:nvSpPr>
          <p:spPr>
            <a:xfrm rot="10800000" flipV="1">
              <a:off x="-2829825" y="-3972803"/>
              <a:ext cx="14803652" cy="1480360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弧形 41">
              <a:extLst>
                <a:ext uri="{FF2B5EF4-FFF2-40B4-BE49-F238E27FC236}">
                  <a16:creationId xmlns:a16="http://schemas.microsoft.com/office/drawing/2014/main" id="{9C0CA7D4-18CD-4168-BDCF-849AE912A97B}"/>
                </a:ext>
              </a:extLst>
            </p:cNvPr>
            <p:cNvSpPr/>
            <p:nvPr/>
          </p:nvSpPr>
          <p:spPr>
            <a:xfrm>
              <a:off x="1559560" y="416560"/>
              <a:ext cx="6024880" cy="6024880"/>
            </a:xfrm>
            <a:prstGeom prst="arc">
              <a:avLst>
                <a:gd name="adj1" fmla="val 19690516"/>
                <a:gd name="adj2" fmla="val 4412425"/>
              </a:avLst>
            </a:prstGeom>
            <a:ln w="25400">
              <a:gradFill>
                <a:gsLst>
                  <a:gs pos="0">
                    <a:srgbClr val="F65F34"/>
                  </a:gs>
                  <a:gs pos="100000">
                    <a:srgbClr val="9039C4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8F8A51E-6D61-4EB1-976D-03271385A4A7}"/>
              </a:ext>
            </a:extLst>
          </p:cNvPr>
          <p:cNvGrpSpPr/>
          <p:nvPr/>
        </p:nvGrpSpPr>
        <p:grpSpPr>
          <a:xfrm>
            <a:off x="-8988197" y="-11655150"/>
            <a:ext cx="30168396" cy="30168302"/>
            <a:chOff x="-3003080" y="-4146057"/>
            <a:chExt cx="15150162" cy="15150116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85776B47-50E7-435F-8991-CF57B17F6C93}"/>
                </a:ext>
              </a:extLst>
            </p:cNvPr>
            <p:cNvSpPr/>
            <p:nvPr/>
          </p:nvSpPr>
          <p:spPr>
            <a:xfrm rot="10800000" flipV="1">
              <a:off x="-3003080" y="-4146057"/>
              <a:ext cx="15150162" cy="151501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弧形 44">
              <a:extLst>
                <a:ext uri="{FF2B5EF4-FFF2-40B4-BE49-F238E27FC236}">
                  <a16:creationId xmlns:a16="http://schemas.microsoft.com/office/drawing/2014/main" id="{E6BA95C4-B199-4339-BDDA-AD9E39CFDF34}"/>
                </a:ext>
              </a:extLst>
            </p:cNvPr>
            <p:cNvSpPr/>
            <p:nvPr/>
          </p:nvSpPr>
          <p:spPr>
            <a:xfrm>
              <a:off x="1894840" y="751840"/>
              <a:ext cx="5354320" cy="5354320"/>
            </a:xfrm>
            <a:prstGeom prst="arc">
              <a:avLst>
                <a:gd name="adj1" fmla="val 2329834"/>
                <a:gd name="adj2" fmla="val 7680961"/>
              </a:avLst>
            </a:prstGeom>
            <a:ln w="19050">
              <a:gradFill flip="none" rotWithShape="1">
                <a:gsLst>
                  <a:gs pos="0">
                    <a:srgbClr val="F65F34"/>
                  </a:gs>
                  <a:gs pos="100000">
                    <a:srgbClr val="9039C4">
                      <a:alpha val="0"/>
                    </a:srgbClr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E63E2C0-8F7B-4153-8216-DA5A3703FDCE}"/>
              </a:ext>
            </a:extLst>
          </p:cNvPr>
          <p:cNvGrpSpPr/>
          <p:nvPr/>
        </p:nvGrpSpPr>
        <p:grpSpPr>
          <a:xfrm>
            <a:off x="-8988197" y="-11655150"/>
            <a:ext cx="30168396" cy="30168302"/>
            <a:chOff x="-3003080" y="-4146057"/>
            <a:chExt cx="15150162" cy="15150116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ABC5620-CFA6-4AAD-A194-829A2CF7150F}"/>
                </a:ext>
              </a:extLst>
            </p:cNvPr>
            <p:cNvSpPr/>
            <p:nvPr/>
          </p:nvSpPr>
          <p:spPr>
            <a:xfrm rot="10800000" flipV="1">
              <a:off x="-3003080" y="-4146057"/>
              <a:ext cx="15150162" cy="151501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弧形 47">
              <a:extLst>
                <a:ext uri="{FF2B5EF4-FFF2-40B4-BE49-F238E27FC236}">
                  <a16:creationId xmlns:a16="http://schemas.microsoft.com/office/drawing/2014/main" id="{56D3C8BE-EA5E-4FE5-A11D-477956690F0A}"/>
                </a:ext>
              </a:extLst>
            </p:cNvPr>
            <p:cNvSpPr/>
            <p:nvPr/>
          </p:nvSpPr>
          <p:spPr>
            <a:xfrm>
              <a:off x="1696720" y="553720"/>
              <a:ext cx="5750560" cy="5750560"/>
            </a:xfrm>
            <a:prstGeom prst="arc">
              <a:avLst>
                <a:gd name="adj1" fmla="val 5964207"/>
                <a:gd name="adj2" fmla="val 13512217"/>
              </a:avLst>
            </a:prstGeom>
            <a:ln w="31750">
              <a:gradFill>
                <a:gsLst>
                  <a:gs pos="0">
                    <a:srgbClr val="5751BD">
                      <a:alpha val="0"/>
                    </a:srgbClr>
                  </a:gs>
                  <a:gs pos="100000">
                    <a:srgbClr val="E24E6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57BDE02-449E-4D31-8890-C512C992399C}"/>
              </a:ext>
            </a:extLst>
          </p:cNvPr>
          <p:cNvGrpSpPr/>
          <p:nvPr/>
        </p:nvGrpSpPr>
        <p:grpSpPr>
          <a:xfrm>
            <a:off x="-9544031" y="-12210983"/>
            <a:ext cx="31280064" cy="31279968"/>
            <a:chOff x="-3282213" y="-4425189"/>
            <a:chExt cx="15708428" cy="15708380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AA925AC4-1303-4AF0-B529-E365EC00782D}"/>
                </a:ext>
              </a:extLst>
            </p:cNvPr>
            <p:cNvSpPr/>
            <p:nvPr/>
          </p:nvSpPr>
          <p:spPr>
            <a:xfrm rot="10800000" flipV="1">
              <a:off x="-3282213" y="-4425189"/>
              <a:ext cx="15708428" cy="157083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弧形 50">
              <a:extLst>
                <a:ext uri="{FF2B5EF4-FFF2-40B4-BE49-F238E27FC236}">
                  <a16:creationId xmlns:a16="http://schemas.microsoft.com/office/drawing/2014/main" id="{13226A03-3E3F-435C-A0F0-6910DF333FDC}"/>
                </a:ext>
              </a:extLst>
            </p:cNvPr>
            <p:cNvSpPr/>
            <p:nvPr/>
          </p:nvSpPr>
          <p:spPr>
            <a:xfrm>
              <a:off x="1315720" y="172720"/>
              <a:ext cx="6512560" cy="6512560"/>
            </a:xfrm>
            <a:prstGeom prst="arc">
              <a:avLst>
                <a:gd name="adj1" fmla="val 1762453"/>
                <a:gd name="adj2" fmla="val 7669075"/>
              </a:avLst>
            </a:prstGeom>
            <a:ln w="53975">
              <a:gradFill flip="none" rotWithShape="1">
                <a:gsLst>
                  <a:gs pos="0">
                    <a:srgbClr val="5751BD">
                      <a:alpha val="0"/>
                    </a:srgbClr>
                  </a:gs>
                  <a:gs pos="100000">
                    <a:srgbClr val="C88CC8"/>
                  </a:gs>
                  <a:gs pos="52000">
                    <a:srgbClr val="5751BD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4A08D99-9C81-4710-8530-9B50D3CB8296}"/>
              </a:ext>
            </a:extLst>
          </p:cNvPr>
          <p:cNvGrpSpPr/>
          <p:nvPr/>
        </p:nvGrpSpPr>
        <p:grpSpPr>
          <a:xfrm>
            <a:off x="-9946531" y="-12613482"/>
            <a:ext cx="32085064" cy="32084966"/>
            <a:chOff x="-3484343" y="-4627318"/>
            <a:chExt cx="16112688" cy="16112638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642BD020-2A33-42C3-AC2D-2DEFF80A9F85}"/>
                </a:ext>
              </a:extLst>
            </p:cNvPr>
            <p:cNvSpPr/>
            <p:nvPr/>
          </p:nvSpPr>
          <p:spPr>
            <a:xfrm rot="10800000" flipV="1">
              <a:off x="-3484343" y="-4627318"/>
              <a:ext cx="16112688" cy="161126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弧形 53">
              <a:extLst>
                <a:ext uri="{FF2B5EF4-FFF2-40B4-BE49-F238E27FC236}">
                  <a16:creationId xmlns:a16="http://schemas.microsoft.com/office/drawing/2014/main" id="{3DA9EEE8-C15C-4062-AC1B-3F922C07588B}"/>
                </a:ext>
              </a:extLst>
            </p:cNvPr>
            <p:cNvSpPr/>
            <p:nvPr/>
          </p:nvSpPr>
          <p:spPr>
            <a:xfrm>
              <a:off x="1485900" y="342900"/>
              <a:ext cx="6172200" cy="6172200"/>
            </a:xfrm>
            <a:prstGeom prst="arc">
              <a:avLst>
                <a:gd name="adj1" fmla="val 16085768"/>
                <a:gd name="adj2" fmla="val 0"/>
              </a:avLst>
            </a:prstGeom>
            <a:ln w="31750">
              <a:gradFill>
                <a:gsLst>
                  <a:gs pos="0">
                    <a:srgbClr val="F65F34"/>
                  </a:gs>
                  <a:gs pos="100000">
                    <a:srgbClr val="9039C4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1C287218-1FD8-4957-A32B-C79FA9E4E9A5}"/>
              </a:ext>
            </a:extLst>
          </p:cNvPr>
          <p:cNvGrpSpPr/>
          <p:nvPr/>
        </p:nvGrpSpPr>
        <p:grpSpPr>
          <a:xfrm>
            <a:off x="-10640204" y="-13307152"/>
            <a:ext cx="33472410" cy="33472306"/>
            <a:chOff x="-3832696" y="-4975670"/>
            <a:chExt cx="16809394" cy="16809342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0C65B7D4-1BE6-4234-BF02-5307A44F2AC2}"/>
                </a:ext>
              </a:extLst>
            </p:cNvPr>
            <p:cNvSpPr/>
            <p:nvPr/>
          </p:nvSpPr>
          <p:spPr>
            <a:xfrm rot="10800000" flipV="1">
              <a:off x="-3832696" y="-4975670"/>
              <a:ext cx="16809394" cy="1680934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弧形 56">
              <a:extLst>
                <a:ext uri="{FF2B5EF4-FFF2-40B4-BE49-F238E27FC236}">
                  <a16:creationId xmlns:a16="http://schemas.microsoft.com/office/drawing/2014/main" id="{DE62A047-477A-4021-88CD-E005952ED509}"/>
                </a:ext>
              </a:extLst>
            </p:cNvPr>
            <p:cNvSpPr/>
            <p:nvPr/>
          </p:nvSpPr>
          <p:spPr>
            <a:xfrm rot="1800000">
              <a:off x="1335449" y="192449"/>
              <a:ext cx="6473102" cy="6473102"/>
            </a:xfrm>
            <a:prstGeom prst="arc">
              <a:avLst>
                <a:gd name="adj1" fmla="val 9500450"/>
                <a:gd name="adj2" fmla="val 15471305"/>
              </a:avLst>
            </a:prstGeom>
            <a:ln w="53975">
              <a:gradFill flip="none" rotWithShape="1">
                <a:gsLst>
                  <a:gs pos="0">
                    <a:srgbClr val="E24E66"/>
                  </a:gs>
                  <a:gs pos="100000">
                    <a:srgbClr val="9039C4">
                      <a:alpha val="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42A78969-1F98-4953-842F-93EF729B9B51}"/>
              </a:ext>
            </a:extLst>
          </p:cNvPr>
          <p:cNvGrpSpPr/>
          <p:nvPr/>
        </p:nvGrpSpPr>
        <p:grpSpPr>
          <a:xfrm>
            <a:off x="-10974346" y="-13641293"/>
            <a:ext cx="34140694" cy="34140588"/>
            <a:chOff x="-4000498" y="-5143471"/>
            <a:chExt cx="17144998" cy="17144944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D45DF406-CDCD-4B87-ACF4-B5CF2582C0FA}"/>
                </a:ext>
              </a:extLst>
            </p:cNvPr>
            <p:cNvSpPr/>
            <p:nvPr/>
          </p:nvSpPr>
          <p:spPr>
            <a:xfrm rot="10800000" flipV="1">
              <a:off x="-4000498" y="-5143471"/>
              <a:ext cx="17144998" cy="1714494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弧形 59">
              <a:extLst>
                <a:ext uri="{FF2B5EF4-FFF2-40B4-BE49-F238E27FC236}">
                  <a16:creationId xmlns:a16="http://schemas.microsoft.com/office/drawing/2014/main" id="{481EC6B3-7932-4EF8-8BEC-E27619F36E15}"/>
                </a:ext>
              </a:extLst>
            </p:cNvPr>
            <p:cNvSpPr/>
            <p:nvPr/>
          </p:nvSpPr>
          <p:spPr>
            <a:xfrm>
              <a:off x="1178560" y="35560"/>
              <a:ext cx="6786880" cy="6786880"/>
            </a:xfrm>
            <a:prstGeom prst="arc">
              <a:avLst>
                <a:gd name="adj1" fmla="val 5585919"/>
                <a:gd name="adj2" fmla="val 11619371"/>
              </a:avLst>
            </a:prstGeom>
            <a:ln w="28575">
              <a:gradFill flip="none" rotWithShape="1">
                <a:gsLst>
                  <a:gs pos="0">
                    <a:srgbClr val="5751BD">
                      <a:alpha val="0"/>
                    </a:srgbClr>
                  </a:gs>
                  <a:gs pos="100000">
                    <a:srgbClr val="C88CC8"/>
                  </a:gs>
                  <a:gs pos="52000">
                    <a:srgbClr val="5751BD"/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D006D199-793C-4551-AC50-480D338E7F8A}"/>
              </a:ext>
            </a:extLst>
          </p:cNvPr>
          <p:cNvGrpSpPr/>
          <p:nvPr/>
        </p:nvGrpSpPr>
        <p:grpSpPr>
          <a:xfrm>
            <a:off x="-11328398" y="-13995342"/>
            <a:ext cx="34848798" cy="34848686"/>
            <a:chOff x="-4178298" y="-5321270"/>
            <a:chExt cx="17500598" cy="17500542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CFBF26CE-3689-4D63-BEC2-1AD0D854AFE7}"/>
                </a:ext>
              </a:extLst>
            </p:cNvPr>
            <p:cNvSpPr/>
            <p:nvPr/>
          </p:nvSpPr>
          <p:spPr>
            <a:xfrm rot="10800000" flipV="1">
              <a:off x="-4178298" y="-5321270"/>
              <a:ext cx="17500598" cy="1750054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弧形 62">
              <a:extLst>
                <a:ext uri="{FF2B5EF4-FFF2-40B4-BE49-F238E27FC236}">
                  <a16:creationId xmlns:a16="http://schemas.microsoft.com/office/drawing/2014/main" id="{0D974920-6B90-4A37-B52A-11CB20D9B704}"/>
                </a:ext>
              </a:extLst>
            </p:cNvPr>
            <p:cNvSpPr/>
            <p:nvPr/>
          </p:nvSpPr>
          <p:spPr>
            <a:xfrm>
              <a:off x="1100667" y="-42333"/>
              <a:ext cx="6942666" cy="6942666"/>
            </a:xfrm>
            <a:prstGeom prst="arc">
              <a:avLst>
                <a:gd name="adj1" fmla="val 18579147"/>
                <a:gd name="adj2" fmla="val 4584278"/>
              </a:avLst>
            </a:prstGeom>
            <a:ln w="28575">
              <a:gradFill>
                <a:gsLst>
                  <a:gs pos="0">
                    <a:srgbClr val="E24E66"/>
                  </a:gs>
                  <a:gs pos="100000">
                    <a:srgbClr val="9039C4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1B0B5006-5CDC-4C51-9DC2-35D58EDA0E43}"/>
              </a:ext>
            </a:extLst>
          </p:cNvPr>
          <p:cNvSpPr txBox="1"/>
          <p:nvPr/>
        </p:nvSpPr>
        <p:spPr>
          <a:xfrm>
            <a:off x="2396067" y="1368201"/>
            <a:ext cx="7399866" cy="4121600"/>
          </a:xfrm>
          <a:custGeom>
            <a:avLst/>
            <a:gdLst/>
            <a:ahLst/>
            <a:cxnLst/>
            <a:rect l="l" t="t" r="r" b="b"/>
            <a:pathLst>
              <a:path w="2735764" h="1523775">
                <a:moveTo>
                  <a:pt x="185242" y="25260"/>
                </a:moveTo>
                <a:lnTo>
                  <a:pt x="1083894" y="25260"/>
                </a:lnTo>
                <a:lnTo>
                  <a:pt x="1083894" y="298651"/>
                </a:lnTo>
                <a:lnTo>
                  <a:pt x="469421" y="298651"/>
                </a:lnTo>
                <a:lnTo>
                  <a:pt x="446265" y="578882"/>
                </a:lnTo>
                <a:lnTo>
                  <a:pt x="566252" y="578882"/>
                </a:lnTo>
                <a:cubicBezTo>
                  <a:pt x="782167" y="581592"/>
                  <a:pt x="937967" y="625067"/>
                  <a:pt x="1033649" y="709306"/>
                </a:cubicBezTo>
                <a:cubicBezTo>
                  <a:pt x="1129332" y="793546"/>
                  <a:pt x="1176229" y="902288"/>
                  <a:pt x="1174341" y="1035533"/>
                </a:cubicBezTo>
                <a:cubicBezTo>
                  <a:pt x="1174576" y="1123762"/>
                  <a:pt x="1152838" y="1204638"/>
                  <a:pt x="1109127" y="1278162"/>
                </a:cubicBezTo>
                <a:cubicBezTo>
                  <a:pt x="1065416" y="1351686"/>
                  <a:pt x="998323" y="1410705"/>
                  <a:pt x="907847" y="1455218"/>
                </a:cubicBezTo>
                <a:cubicBezTo>
                  <a:pt x="817371" y="1499730"/>
                  <a:pt x="702103" y="1522582"/>
                  <a:pt x="562042" y="1523775"/>
                </a:cubicBezTo>
                <a:cubicBezTo>
                  <a:pt x="458238" y="1523512"/>
                  <a:pt x="356933" y="1509842"/>
                  <a:pt x="258129" y="1482764"/>
                </a:cubicBezTo>
                <a:cubicBezTo>
                  <a:pt x="159324" y="1455687"/>
                  <a:pt x="73281" y="1416780"/>
                  <a:pt x="0" y="1366043"/>
                </a:cubicBezTo>
                <a:lnTo>
                  <a:pt x="134722" y="1105047"/>
                </a:lnTo>
                <a:cubicBezTo>
                  <a:pt x="191382" y="1147440"/>
                  <a:pt x="255936" y="1180090"/>
                  <a:pt x="328384" y="1202998"/>
                </a:cubicBezTo>
                <a:cubicBezTo>
                  <a:pt x="400832" y="1225906"/>
                  <a:pt x="475911" y="1237491"/>
                  <a:pt x="553622" y="1237755"/>
                </a:cubicBezTo>
                <a:cubicBezTo>
                  <a:pt x="639708" y="1237272"/>
                  <a:pt x="706981" y="1220332"/>
                  <a:pt x="755441" y="1186936"/>
                </a:cubicBezTo>
                <a:cubicBezTo>
                  <a:pt x="803900" y="1153540"/>
                  <a:pt x="828547" y="1106583"/>
                  <a:pt x="829380" y="1046066"/>
                </a:cubicBezTo>
                <a:cubicBezTo>
                  <a:pt x="831792" y="987392"/>
                  <a:pt x="808023" y="940962"/>
                  <a:pt x="758072" y="906776"/>
                </a:cubicBezTo>
                <a:cubicBezTo>
                  <a:pt x="708122" y="872589"/>
                  <a:pt x="617518" y="855123"/>
                  <a:pt x="486261" y="854377"/>
                </a:cubicBezTo>
                <a:lnTo>
                  <a:pt x="109461" y="854377"/>
                </a:lnTo>
                <a:close/>
                <a:moveTo>
                  <a:pt x="2119156" y="0"/>
                </a:moveTo>
                <a:cubicBezTo>
                  <a:pt x="2249224" y="214"/>
                  <a:pt x="2366488" y="21868"/>
                  <a:pt x="2470947" y="64962"/>
                </a:cubicBezTo>
                <a:cubicBezTo>
                  <a:pt x="2575407" y="108056"/>
                  <a:pt x="2663679" y="171305"/>
                  <a:pt x="2735764" y="254708"/>
                </a:cubicBezTo>
                <a:lnTo>
                  <a:pt x="2517004" y="456577"/>
                </a:lnTo>
                <a:cubicBezTo>
                  <a:pt x="2463544" y="399901"/>
                  <a:pt x="2405324" y="357964"/>
                  <a:pt x="2342344" y="330765"/>
                </a:cubicBezTo>
                <a:cubicBezTo>
                  <a:pt x="2279363" y="303567"/>
                  <a:pt x="2210583" y="290055"/>
                  <a:pt x="2136002" y="290230"/>
                </a:cubicBezTo>
                <a:cubicBezTo>
                  <a:pt x="1990616" y="292380"/>
                  <a:pt x="1874448" y="335984"/>
                  <a:pt x="1787498" y="421043"/>
                </a:cubicBezTo>
                <a:cubicBezTo>
                  <a:pt x="1700547" y="506102"/>
                  <a:pt x="1655975" y="619717"/>
                  <a:pt x="1653782" y="761889"/>
                </a:cubicBezTo>
                <a:cubicBezTo>
                  <a:pt x="1656063" y="902219"/>
                  <a:pt x="1700459" y="1015308"/>
                  <a:pt x="1786971" y="1101155"/>
                </a:cubicBezTo>
                <a:cubicBezTo>
                  <a:pt x="1873483" y="1187002"/>
                  <a:pt x="1988423" y="1231132"/>
                  <a:pt x="2131790" y="1233545"/>
                </a:cubicBezTo>
                <a:cubicBezTo>
                  <a:pt x="2177985" y="1233808"/>
                  <a:pt x="2222996" y="1229070"/>
                  <a:pt x="2266822" y="1219332"/>
                </a:cubicBezTo>
                <a:cubicBezTo>
                  <a:pt x="2310649" y="1209593"/>
                  <a:pt x="2354081" y="1193275"/>
                  <a:pt x="2397118" y="1170377"/>
                </a:cubicBezTo>
                <a:lnTo>
                  <a:pt x="2397118" y="738728"/>
                </a:lnTo>
                <a:lnTo>
                  <a:pt x="2708399" y="738728"/>
                </a:lnTo>
                <a:lnTo>
                  <a:pt x="2708399" y="1336596"/>
                </a:lnTo>
                <a:cubicBezTo>
                  <a:pt x="2625892" y="1397762"/>
                  <a:pt x="2532710" y="1444207"/>
                  <a:pt x="2428854" y="1475929"/>
                </a:cubicBezTo>
                <a:cubicBezTo>
                  <a:pt x="2324997" y="1507651"/>
                  <a:pt x="2219659" y="1523600"/>
                  <a:pt x="2112838" y="1523775"/>
                </a:cubicBezTo>
                <a:cubicBezTo>
                  <a:pt x="1957070" y="1522596"/>
                  <a:pt x="1818955" y="1489664"/>
                  <a:pt x="1698494" y="1424978"/>
                </a:cubicBezTo>
                <a:cubicBezTo>
                  <a:pt x="1578033" y="1360293"/>
                  <a:pt x="1483309" y="1270925"/>
                  <a:pt x="1414322" y="1156874"/>
                </a:cubicBezTo>
                <a:cubicBezTo>
                  <a:pt x="1345335" y="1042824"/>
                  <a:pt x="1310168" y="911162"/>
                  <a:pt x="1308821" y="761889"/>
                </a:cubicBezTo>
                <a:cubicBezTo>
                  <a:pt x="1310129" y="612617"/>
                  <a:pt x="1345374" y="480955"/>
                  <a:pt x="1414556" y="366904"/>
                </a:cubicBezTo>
                <a:cubicBezTo>
                  <a:pt x="1483738" y="252853"/>
                  <a:pt x="1579008" y="163484"/>
                  <a:pt x="1700366" y="98797"/>
                </a:cubicBezTo>
                <a:cubicBezTo>
                  <a:pt x="1821724" y="34111"/>
                  <a:pt x="1961320" y="1178"/>
                  <a:pt x="2119156" y="0"/>
                </a:cubicBezTo>
                <a:close/>
              </a:path>
            </a:pathLst>
          </a:custGeom>
          <a:gradFill flip="none" rotWithShape="1">
            <a:gsLst>
              <a:gs pos="90000">
                <a:srgbClr val="FAD5C8"/>
              </a:gs>
              <a:gs pos="21000">
                <a:srgbClr val="9039C4"/>
              </a:gs>
              <a:gs pos="43000">
                <a:srgbClr val="E24E66"/>
              </a:gs>
              <a:gs pos="71000">
                <a:srgbClr val="F78D47"/>
              </a:gs>
            </a:gsLst>
            <a:lin ang="192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600" dirty="0">
              <a:gradFill>
                <a:gsLst>
                  <a:gs pos="0">
                    <a:srgbClr val="FAD5C8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+mj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198FA2-0585-1C46-8D5F-212B74ECB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072" y="630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8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62" dur="2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64" dur="3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6" dur="3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68" dur="3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70" dur="3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72" dur="3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74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76" dur="2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78" dur="3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80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82" dur="2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84" dur="3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86" dur="2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8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63" presetClass="path" presetSubtype="0" accel="8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" pathEditMode="relative" rAng="0" ptsTypes="AA">
                                      <p:cBhvr>
                                        <p:cTn id="1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6" presetClass="emph" presetSubtype="0" accel="800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7" dur="1000" fill="hold"/>
                                        <p:tgtEl>
                                          <p:spTgt spid="6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36970" y="3697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64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514600" y="-4916"/>
            <a:ext cx="14706600" cy="6862916"/>
            <a:chOff x="-2514600" y="-4916"/>
            <a:chExt cx="14706600" cy="6862916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1EA71EE-AC03-0A40-AAB5-341574CAFBDF}"/>
                </a:ext>
              </a:extLst>
            </p:cNvPr>
            <p:cNvSpPr/>
            <p:nvPr/>
          </p:nvSpPr>
          <p:spPr>
            <a:xfrm>
              <a:off x="8077200" y="-4916"/>
              <a:ext cx="4114800" cy="68629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1460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50" y="-228600"/>
            <a:ext cx="1219200" cy="12192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A9C6BAA-CBCB-FF4B-8D7D-5FC0FC9F2FEA}"/>
              </a:ext>
            </a:extLst>
          </p:cNvPr>
          <p:cNvSpPr txBox="1"/>
          <p:nvPr/>
        </p:nvSpPr>
        <p:spPr>
          <a:xfrm>
            <a:off x="5791200" y="2286000"/>
            <a:ext cx="61571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 smtClean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LB</a:t>
            </a:r>
            <a:r>
              <a:rPr kumimoji="1" lang="zh-CN" altLang="en-US" sz="4800" b="1" dirty="0" smtClean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新功能拓展</a:t>
            </a:r>
            <a:endParaRPr kumimoji="1" lang="en-US" altLang="zh-CN" sz="48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zh-CN" altLang="en-US" b="1" dirty="0" smtClean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在原有</a:t>
            </a:r>
            <a:r>
              <a:rPr kumimoji="1" lang="zh-CN" altLang="en-US" b="1" dirty="0" smtClean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架构的基础上拓展四个新模块</a:t>
            </a:r>
            <a:r>
              <a:rPr kumimoji="1" lang="zh-CN" altLang="en-US" b="1" dirty="0" smtClean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  <a:r>
              <a:rPr kumimoji="1" lang="en-US" altLang="zh-CN" dirty="0" err="1" smtClean="0">
                <a:solidFill>
                  <a:schemeClr val="bg1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xxxxx</a:t>
            </a:r>
            <a:endParaRPr kumimoji="1" lang="zh-CN" altLang="en-US" sz="1600" dirty="0">
              <a:solidFill>
                <a:schemeClr val="bg1">
                  <a:lumMod val="7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832" y="4427956"/>
            <a:ext cx="1037934" cy="105672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852" y="4431576"/>
            <a:ext cx="1037934" cy="106318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78" y="4438032"/>
            <a:ext cx="1045182" cy="105672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543" y="4438031"/>
            <a:ext cx="1037935" cy="10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96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4611" y="914400"/>
            <a:ext cx="11242589" cy="85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本部分主要展示工作胜任力，包括但不限于下列内容，</a:t>
            </a:r>
            <a:r>
              <a:rPr lang="zh-CN" alt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根据工作情况可进行多页展示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（本部分说明报告时删去）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304800"/>
            <a:ext cx="612424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zh-CN" altLang="en-US" sz="2800" spc="-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职位职责 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工作业绩</a:t>
            </a:r>
          </a:p>
        </p:txBody>
      </p:sp>
      <p:sp>
        <p:nvSpPr>
          <p:cNvPr id="2" name="矩形 1"/>
          <p:cNvSpPr/>
          <p:nvPr/>
        </p:nvSpPr>
        <p:spPr>
          <a:xfrm>
            <a:off x="533400" y="1541591"/>
            <a:ext cx="2967479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（一）工作目标和完成情况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31788" y="2025009"/>
            <a:ext cx="10626811" cy="936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1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、工作业绩、关键成果展示</a:t>
            </a:r>
            <a:r>
              <a:rPr lang="zh-CN" altLang="en-US" i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（可重点展示作品，形式不限，列举几个重点事例）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说说目标达成过程和积累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62E323-1A34-3142-974A-D2D77EF1C195}"/>
              </a:ext>
            </a:extLst>
          </p:cNvPr>
          <p:cNvSpPr txBox="1"/>
          <p:nvPr/>
        </p:nvSpPr>
        <p:spPr>
          <a:xfrm>
            <a:off x="4847099" y="3234331"/>
            <a:ext cx="24978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b="1" dirty="0" smtClean="0">
                <a:latin typeface="PingFang SC" panose="020B0400000000000000" pitchFamily="34" charset="-122"/>
                <a:ea typeface="PingFang SC" panose="020B0400000000000000" pitchFamily="34" charset="-122"/>
              </a:rPr>
              <a:t>LB</a:t>
            </a:r>
            <a:r>
              <a:rPr kumimoji="1" lang="zh-CN" altLang="en-US" sz="6000" b="1" dirty="0" smtClean="0">
                <a:latin typeface="PingFang SC" panose="020B0400000000000000" pitchFamily="34" charset="-122"/>
                <a:ea typeface="PingFang SC" panose="020B0400000000000000" pitchFamily="34" charset="-122"/>
              </a:rPr>
              <a:t>拓展</a:t>
            </a:r>
            <a:endParaRPr kumimoji="1" lang="zh-CN" altLang="en-US" sz="6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49" b="-513"/>
          <a:stretch/>
        </p:blipFill>
        <p:spPr>
          <a:xfrm>
            <a:off x="9785681" y="-1377578"/>
            <a:ext cx="6271986" cy="516422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81"/>
          <a:stretch/>
        </p:blipFill>
        <p:spPr>
          <a:xfrm>
            <a:off x="-7257" y="4630439"/>
            <a:ext cx="4026312" cy="42556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6"/>
          <a:stretch/>
        </p:blipFill>
        <p:spPr>
          <a:xfrm>
            <a:off x="3999017" y="-2305954"/>
            <a:ext cx="4882362" cy="32343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014" y="1786361"/>
            <a:ext cx="1447970" cy="14479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50" b="39934"/>
          <a:stretch/>
        </p:blipFill>
        <p:spPr>
          <a:xfrm>
            <a:off x="9160934" y="4811805"/>
            <a:ext cx="5638800" cy="409238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6381"/>
          <a:stretch/>
        </p:blipFill>
        <p:spPr>
          <a:xfrm>
            <a:off x="-3283857" y="-485399"/>
            <a:ext cx="6553200" cy="36088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0" b="-1"/>
          <a:stretch/>
        </p:blipFill>
        <p:spPr>
          <a:xfrm>
            <a:off x="5249956" y="5456690"/>
            <a:ext cx="2371429" cy="461030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934" y="4811805"/>
            <a:ext cx="10639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5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3600" y="0"/>
            <a:ext cx="168706800" cy="1017449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50" y="-2286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34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451F570-8954-490B-B370-73C12A469B6A}"/>
              </a:ext>
            </a:extLst>
          </p:cNvPr>
          <p:cNvSpPr txBox="1"/>
          <p:nvPr/>
        </p:nvSpPr>
        <p:spPr>
          <a:xfrm>
            <a:off x="4844696" y="1308657"/>
            <a:ext cx="2502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iPhone</a:t>
            </a:r>
            <a:r>
              <a:rPr kumimoji="1" lang="zh-CN" altLang="en-US" sz="3600" b="1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3600" b="1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</a:t>
            </a:r>
            <a:endParaRPr kumimoji="1" lang="zh-CN" altLang="en-US" sz="3600" b="1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50" y="-2286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08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62E323-1A34-3142-974A-D2D77EF1C195}"/>
              </a:ext>
            </a:extLst>
          </p:cNvPr>
          <p:cNvSpPr txBox="1"/>
          <p:nvPr/>
        </p:nvSpPr>
        <p:spPr>
          <a:xfrm>
            <a:off x="4847099" y="3234331"/>
            <a:ext cx="24978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b="1" dirty="0" smtClean="0">
                <a:latin typeface="PingFang SC" panose="020B0400000000000000" pitchFamily="34" charset="-122"/>
                <a:ea typeface="PingFang SC" panose="020B0400000000000000" pitchFamily="34" charset="-122"/>
              </a:rPr>
              <a:t>LB</a:t>
            </a:r>
            <a:r>
              <a:rPr kumimoji="1" lang="zh-CN" altLang="en-US" sz="6000" b="1" dirty="0" smtClean="0">
                <a:latin typeface="PingFang SC" panose="020B0400000000000000" pitchFamily="34" charset="-122"/>
                <a:ea typeface="PingFang SC" panose="020B0400000000000000" pitchFamily="34" charset="-122"/>
              </a:rPr>
              <a:t>拓展</a:t>
            </a:r>
            <a:endParaRPr kumimoji="1" lang="zh-CN" altLang="en-US" sz="6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49" b="-513"/>
          <a:stretch/>
        </p:blipFill>
        <p:spPr>
          <a:xfrm>
            <a:off x="9785681" y="-1377578"/>
            <a:ext cx="6271986" cy="516422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81"/>
          <a:stretch/>
        </p:blipFill>
        <p:spPr>
          <a:xfrm>
            <a:off x="-7257" y="4630439"/>
            <a:ext cx="4026312" cy="42556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6"/>
          <a:stretch/>
        </p:blipFill>
        <p:spPr>
          <a:xfrm>
            <a:off x="3999017" y="-2305954"/>
            <a:ext cx="4882362" cy="32343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014" y="1786361"/>
            <a:ext cx="1447970" cy="14479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50" b="39934"/>
          <a:stretch/>
        </p:blipFill>
        <p:spPr>
          <a:xfrm>
            <a:off x="9160934" y="4811805"/>
            <a:ext cx="5638800" cy="409238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6381"/>
          <a:stretch/>
        </p:blipFill>
        <p:spPr>
          <a:xfrm>
            <a:off x="-3283857" y="-485399"/>
            <a:ext cx="6553200" cy="36088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0" b="-1"/>
          <a:stretch/>
        </p:blipFill>
        <p:spPr>
          <a:xfrm>
            <a:off x="5249956" y="5456690"/>
            <a:ext cx="2371429" cy="461030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934" y="4811805"/>
            <a:ext cx="10639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93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50" y="-228600"/>
            <a:ext cx="1219200" cy="1219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" b="-513"/>
          <a:stretch/>
        </p:blipFill>
        <p:spPr>
          <a:xfrm>
            <a:off x="152400" y="1295400"/>
            <a:ext cx="6189219" cy="40386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4C4FD83-E808-8B49-B653-8C5DACE3E6E9}"/>
              </a:ext>
            </a:extLst>
          </p:cNvPr>
          <p:cNvSpPr/>
          <p:nvPr/>
        </p:nvSpPr>
        <p:spPr>
          <a:xfrm>
            <a:off x="7014087" y="674400"/>
            <a:ext cx="384441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rgbClr val="1D1D1F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计划大厅</a:t>
            </a:r>
            <a:endParaRPr lang="zh-CN" altLang="en-US" sz="3200" b="1" dirty="0">
              <a:solidFill>
                <a:srgbClr val="1D1D1F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" altLang="zh-CN" sz="2000" b="1" dirty="0">
              <a:solidFill>
                <a:srgbClr val="1D1D1F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sz="2000" b="1" dirty="0" smtClean="0">
                <a:solidFill>
                  <a:srgbClr val="1D1D1F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动态页签。</a:t>
            </a:r>
            <a:r>
              <a:rPr lang="zh-CN" altLang="en-US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页签可以动态拓展而不是固定不变，同时为了满足个性化的需求还添加了丰富的交互操作。</a:t>
            </a:r>
            <a:endParaRPr lang="en-US" altLang="zh-CN" sz="2000" b="1" dirty="0" smtClean="0">
              <a:solidFill>
                <a:srgbClr val="8C8C8C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zh-CN" altLang="en-US" sz="2000" b="1" dirty="0" smtClean="0">
              <a:solidFill>
                <a:srgbClr val="8C8C8C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sz="2000" b="1" dirty="0" smtClean="0">
                <a:solidFill>
                  <a:srgbClr val="1D1D1F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高可交互数据表格。</a:t>
            </a:r>
            <a:r>
              <a:rPr lang="zh-CN" altLang="en-US" sz="2000" b="1" dirty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依照</a:t>
            </a:r>
            <a:r>
              <a:rPr lang="zh-CN" altLang="en-US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状态机的规则行数据根据自身状态变为合适颜色，拥有</a:t>
            </a:r>
            <a:r>
              <a:rPr lang="en-US" altLang="zh-CN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Excel</a:t>
            </a:r>
            <a:r>
              <a:rPr lang="zh-CN" altLang="en-US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没有的交互行为如下拉框，选人，按钮</a:t>
            </a:r>
            <a:r>
              <a:rPr lang="zh-CN" altLang="en-US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  <a:endParaRPr lang="en-US" altLang="zh-CN" sz="2000" b="1" dirty="0" smtClean="0">
              <a:solidFill>
                <a:srgbClr val="8C8C8C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CN" sz="2000" b="1" dirty="0">
              <a:solidFill>
                <a:srgbClr val="8C8C8C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sz="2000" b="1" dirty="0" smtClean="0">
                <a:solidFill>
                  <a:srgbClr val="1D1D1F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加载速度优化。</a:t>
            </a:r>
            <a:r>
              <a:rPr lang="zh-CN" altLang="en-US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页</a:t>
            </a:r>
            <a:r>
              <a:rPr lang="en-US" altLang="zh-CN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Web</a:t>
            </a:r>
            <a:r>
              <a:rPr lang="zh-CN" altLang="en-US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架构下的设计导致每次刷新数据都会重新渲染，将数据改为分步加载提高速度。</a:t>
            </a:r>
            <a:endParaRPr lang="en-US" altLang="zh-CN" sz="2000" b="1" dirty="0">
              <a:solidFill>
                <a:srgbClr val="8C8C8C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CN" sz="2000" b="1" dirty="0">
              <a:solidFill>
                <a:srgbClr val="8C8C8C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0337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62E323-1A34-3142-974A-D2D77EF1C195}"/>
              </a:ext>
            </a:extLst>
          </p:cNvPr>
          <p:cNvSpPr txBox="1"/>
          <p:nvPr/>
        </p:nvSpPr>
        <p:spPr>
          <a:xfrm>
            <a:off x="4847099" y="3234331"/>
            <a:ext cx="24978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b="1" dirty="0" smtClean="0">
                <a:latin typeface="PingFang SC" panose="020B0400000000000000" pitchFamily="34" charset="-122"/>
                <a:ea typeface="PingFang SC" panose="020B0400000000000000" pitchFamily="34" charset="-122"/>
              </a:rPr>
              <a:t>LB</a:t>
            </a:r>
            <a:r>
              <a:rPr kumimoji="1" lang="zh-CN" altLang="en-US" sz="6000" b="1" dirty="0" smtClean="0">
                <a:latin typeface="PingFang SC" panose="020B0400000000000000" pitchFamily="34" charset="-122"/>
                <a:ea typeface="PingFang SC" panose="020B0400000000000000" pitchFamily="34" charset="-122"/>
              </a:rPr>
              <a:t>拓展</a:t>
            </a:r>
            <a:endParaRPr kumimoji="1" lang="zh-CN" altLang="en-US" sz="6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49" b="-513"/>
          <a:stretch/>
        </p:blipFill>
        <p:spPr>
          <a:xfrm>
            <a:off x="9785681" y="-1377578"/>
            <a:ext cx="6271986" cy="51642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6"/>
          <a:stretch/>
        </p:blipFill>
        <p:spPr>
          <a:xfrm>
            <a:off x="3999017" y="-2305954"/>
            <a:ext cx="4882362" cy="32343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014" y="1786361"/>
            <a:ext cx="1447970" cy="14479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50" b="39934"/>
          <a:stretch/>
        </p:blipFill>
        <p:spPr>
          <a:xfrm>
            <a:off x="9160934" y="4811805"/>
            <a:ext cx="5638800" cy="409238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6381"/>
          <a:stretch/>
        </p:blipFill>
        <p:spPr>
          <a:xfrm>
            <a:off x="-3283857" y="-485399"/>
            <a:ext cx="6553200" cy="36088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0" b="-1"/>
          <a:stretch/>
        </p:blipFill>
        <p:spPr>
          <a:xfrm>
            <a:off x="5249956" y="5456690"/>
            <a:ext cx="2371429" cy="461030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934" y="4811805"/>
            <a:ext cx="10639371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52" y="4630438"/>
            <a:ext cx="4702552" cy="262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4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50" y="-228600"/>
            <a:ext cx="1219200" cy="12192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4C4FD83-E808-8B49-B653-8C5DACE3E6E9}"/>
              </a:ext>
            </a:extLst>
          </p:cNvPr>
          <p:cNvSpPr/>
          <p:nvPr/>
        </p:nvSpPr>
        <p:spPr>
          <a:xfrm>
            <a:off x="7239000" y="1981200"/>
            <a:ext cx="3844413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latin typeface="PingFang SC" panose="020B0400000000000000" pitchFamily="34" charset="-122"/>
                <a:ea typeface="PingFang SC" panose="020B0400000000000000" pitchFamily="34" charset="-122"/>
              </a:rPr>
              <a:t>任务大厅</a:t>
            </a:r>
            <a:endParaRPr lang="zh-CN" altLang="en-US" sz="32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" altLang="zh-CN" sz="20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sz="2000" b="1" dirty="0" smtClean="0">
                <a:latin typeface="PingFang SC" panose="020B0400000000000000" pitchFamily="34" charset="-122"/>
                <a:ea typeface="PingFang SC" panose="020B0400000000000000" pitchFamily="34" charset="-122"/>
              </a:rPr>
              <a:t>载入过慢的问题。</a:t>
            </a:r>
            <a:r>
              <a:rPr lang="zh-CN" altLang="en-US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原有数据结构频繁对数组进行删除移动操作，导致时间复杂度过高。</a:t>
            </a:r>
            <a:endParaRPr lang="en-US" altLang="zh-CN" sz="2000" b="1" dirty="0" smtClean="0">
              <a:solidFill>
                <a:srgbClr val="8C8C8C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zh-CN" altLang="en-US" sz="2000" b="1" dirty="0" smtClean="0">
              <a:solidFill>
                <a:srgbClr val="8C8C8C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sz="2000" b="1" dirty="0" smtClean="0">
                <a:latin typeface="PingFang SC" panose="020B0400000000000000" pitchFamily="34" charset="-122"/>
                <a:ea typeface="PingFang SC" panose="020B0400000000000000" pitchFamily="34" charset="-122"/>
              </a:rPr>
              <a:t>节省时间成本。</a:t>
            </a:r>
            <a:r>
              <a:rPr lang="zh-CN" altLang="en-US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有原本</a:t>
            </a:r>
            <a:r>
              <a:rPr lang="en-US" altLang="zh-CN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20s</a:t>
            </a:r>
            <a:r>
              <a:rPr lang="zh-CN" altLang="en-US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优化到</a:t>
            </a:r>
            <a:r>
              <a:rPr lang="en-US" altLang="zh-CN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2s</a:t>
            </a:r>
            <a:r>
              <a:rPr lang="zh-CN" altLang="en-US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，效率提升了</a:t>
            </a:r>
            <a:r>
              <a:rPr lang="en-US" altLang="zh-CN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90%</a:t>
            </a:r>
            <a:r>
              <a:rPr lang="zh-CN" altLang="en-US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  <a:endParaRPr lang="en-US" altLang="zh-CN" sz="2000" b="1" dirty="0">
              <a:solidFill>
                <a:srgbClr val="8C8C8C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44" y="1781425"/>
            <a:ext cx="6766313" cy="3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19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-381000"/>
            <a:ext cx="6458004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50" y="-228600"/>
            <a:ext cx="1219200" cy="12192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4C4FD83-E808-8B49-B653-8C5DACE3E6E9}"/>
              </a:ext>
            </a:extLst>
          </p:cNvPr>
          <p:cNvSpPr/>
          <p:nvPr/>
        </p:nvSpPr>
        <p:spPr>
          <a:xfrm>
            <a:off x="6640795" y="1981200"/>
            <a:ext cx="384441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内存暴涨问题排查</a:t>
            </a:r>
            <a:endParaRPr lang="zh-CN" altLang="en-US" sz="32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" altLang="zh-CN" sz="20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sz="2000" b="1" dirty="0" smtClean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程序卡死。</a:t>
            </a:r>
            <a:r>
              <a:rPr lang="zh-CN" altLang="en-US" sz="2000" b="1" dirty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内存</a:t>
            </a:r>
            <a:r>
              <a:rPr lang="zh-CN" altLang="en-US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占用无故增高用户运行</a:t>
            </a:r>
            <a:r>
              <a:rPr lang="zh-CN" altLang="en-US" sz="2000" b="1" dirty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一段时间后 内存就不够用了。</a:t>
            </a:r>
            <a:endParaRPr lang="en-US" altLang="zh-CN" sz="2000" b="1" dirty="0" smtClean="0">
              <a:solidFill>
                <a:srgbClr val="8C8C8C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zh-CN" altLang="en-US" sz="2000" b="1" dirty="0" smtClean="0">
              <a:solidFill>
                <a:srgbClr val="8C8C8C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-US" altLang="zh-CN" sz="2000" b="1" dirty="0" smtClean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HTTP</a:t>
            </a:r>
            <a:r>
              <a:rPr lang="zh-CN" altLang="en-US" sz="2000" b="1" dirty="0" smtClean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请求指数增加。</a:t>
            </a:r>
            <a:r>
              <a:rPr lang="en-US" altLang="zh-CN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http</a:t>
            </a:r>
            <a:r>
              <a:rPr lang="zh-CN" altLang="en-US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请求的数量符合</a:t>
            </a:r>
            <a:r>
              <a:rPr lang="en-US" altLang="zh-CN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n^2</a:t>
            </a:r>
            <a:r>
              <a:rPr lang="zh-CN" altLang="en-US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en-US" altLang="zh-CN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n</a:t>
            </a:r>
            <a:r>
              <a:rPr lang="zh-CN" altLang="en-US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代表打开的页面次数</a:t>
            </a:r>
            <a:endParaRPr lang="en-US" altLang="zh-CN" sz="2000" b="1" dirty="0">
              <a:solidFill>
                <a:srgbClr val="8C8C8C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839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0958DBB8-0519-4104-ACB7-238DEC6A4B87}"/>
              </a:ext>
            </a:extLst>
          </p:cNvPr>
          <p:cNvGrpSpPr/>
          <p:nvPr/>
        </p:nvGrpSpPr>
        <p:grpSpPr>
          <a:xfrm>
            <a:off x="-5503407" y="-8170375"/>
            <a:ext cx="23198816" cy="23198752"/>
            <a:chOff x="-1253066" y="-2396050"/>
            <a:chExt cx="11650134" cy="11650102"/>
          </a:xfrm>
        </p:grpSpPr>
        <p:sp>
          <p:nvSpPr>
            <p:cNvPr id="23" name="弧形 22">
              <a:extLst>
                <a:ext uri="{FF2B5EF4-FFF2-40B4-BE49-F238E27FC236}">
                  <a16:creationId xmlns:a16="http://schemas.microsoft.com/office/drawing/2014/main" id="{937BF7FF-3B71-44A5-AF01-65E824FAF8C2}"/>
                </a:ext>
              </a:extLst>
            </p:cNvPr>
            <p:cNvSpPr/>
            <p:nvPr/>
          </p:nvSpPr>
          <p:spPr>
            <a:xfrm>
              <a:off x="2468880" y="1325880"/>
              <a:ext cx="4206240" cy="4206240"/>
            </a:xfrm>
            <a:prstGeom prst="arc">
              <a:avLst>
                <a:gd name="adj1" fmla="val 4334804"/>
                <a:gd name="adj2" fmla="val 10326641"/>
              </a:avLst>
            </a:prstGeom>
            <a:ln w="34925">
              <a:gradFill flip="none" rotWithShape="1">
                <a:gsLst>
                  <a:gs pos="0">
                    <a:srgbClr val="F65F34"/>
                  </a:gs>
                  <a:gs pos="91000">
                    <a:srgbClr val="9039C4">
                      <a:alpha val="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91AE84D-8D11-4827-BCAB-2A5DE62FAC34}"/>
                </a:ext>
              </a:extLst>
            </p:cNvPr>
            <p:cNvSpPr/>
            <p:nvPr/>
          </p:nvSpPr>
          <p:spPr>
            <a:xfrm rot="10800000" flipV="1">
              <a:off x="-1253066" y="-2396050"/>
              <a:ext cx="11650134" cy="1165010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1D327D5-BC93-4E58-BCC2-FDC2D92495B9}"/>
              </a:ext>
            </a:extLst>
          </p:cNvPr>
          <p:cNvGrpSpPr/>
          <p:nvPr/>
        </p:nvGrpSpPr>
        <p:grpSpPr>
          <a:xfrm>
            <a:off x="-5874316" y="-8541283"/>
            <a:ext cx="23940634" cy="23940568"/>
            <a:chOff x="-1439331" y="-2582314"/>
            <a:chExt cx="12022664" cy="12022630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9D126D2-D632-497B-9778-C9E3A5B8AED9}"/>
                </a:ext>
              </a:extLst>
            </p:cNvPr>
            <p:cNvSpPr/>
            <p:nvPr/>
          </p:nvSpPr>
          <p:spPr>
            <a:xfrm rot="10800000" flipV="1">
              <a:off x="-1439331" y="-2582314"/>
              <a:ext cx="12022664" cy="1202263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弧形 26">
              <a:extLst>
                <a:ext uri="{FF2B5EF4-FFF2-40B4-BE49-F238E27FC236}">
                  <a16:creationId xmlns:a16="http://schemas.microsoft.com/office/drawing/2014/main" id="{036DC4FC-071B-4736-ACC6-AC03BC25146E}"/>
                </a:ext>
              </a:extLst>
            </p:cNvPr>
            <p:cNvSpPr/>
            <p:nvPr/>
          </p:nvSpPr>
          <p:spPr>
            <a:xfrm>
              <a:off x="2326640" y="1183640"/>
              <a:ext cx="4490720" cy="4490720"/>
            </a:xfrm>
            <a:prstGeom prst="arc">
              <a:avLst>
                <a:gd name="adj1" fmla="val 10389024"/>
                <a:gd name="adj2" fmla="val 16462303"/>
              </a:avLst>
            </a:prstGeom>
            <a:ln w="31750">
              <a:gradFill>
                <a:gsLst>
                  <a:gs pos="0">
                    <a:srgbClr val="1D53BC">
                      <a:alpha val="0"/>
                    </a:srgbClr>
                  </a:gs>
                  <a:gs pos="60000">
                    <a:srgbClr val="1D53BC"/>
                  </a:gs>
                  <a:gs pos="100000">
                    <a:srgbClr val="A39AE0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9F28301-5C15-4208-9134-247637684A75}"/>
              </a:ext>
            </a:extLst>
          </p:cNvPr>
          <p:cNvGrpSpPr/>
          <p:nvPr/>
        </p:nvGrpSpPr>
        <p:grpSpPr>
          <a:xfrm>
            <a:off x="-6262088" y="-8929051"/>
            <a:ext cx="24716178" cy="24716104"/>
            <a:chOff x="-1634065" y="-2777047"/>
            <a:chExt cx="12412132" cy="12412096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2F96EC14-73CC-4D87-82CA-936BB2C4E24F}"/>
                </a:ext>
              </a:extLst>
            </p:cNvPr>
            <p:cNvSpPr/>
            <p:nvPr/>
          </p:nvSpPr>
          <p:spPr>
            <a:xfrm rot="10800000" flipV="1">
              <a:off x="-1634065" y="-2777047"/>
              <a:ext cx="12412132" cy="1241209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弧形 29">
              <a:extLst>
                <a:ext uri="{FF2B5EF4-FFF2-40B4-BE49-F238E27FC236}">
                  <a16:creationId xmlns:a16="http://schemas.microsoft.com/office/drawing/2014/main" id="{1688033A-3DE3-473E-B210-E78CD8FB8BAE}"/>
                </a:ext>
              </a:extLst>
            </p:cNvPr>
            <p:cNvSpPr/>
            <p:nvPr/>
          </p:nvSpPr>
          <p:spPr>
            <a:xfrm>
              <a:off x="2153920" y="1010920"/>
              <a:ext cx="4836160" cy="4836160"/>
            </a:xfrm>
            <a:prstGeom prst="arc">
              <a:avLst>
                <a:gd name="adj1" fmla="val 18007255"/>
                <a:gd name="adj2" fmla="val 727787"/>
              </a:avLst>
            </a:prstGeom>
            <a:ln w="34925">
              <a:gradFill flip="none" rotWithShape="1">
                <a:gsLst>
                  <a:gs pos="0">
                    <a:srgbClr val="E24E66"/>
                  </a:gs>
                  <a:gs pos="100000">
                    <a:srgbClr val="9039C4">
                      <a:alpha val="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101B000-203E-4FDC-9392-5C55DBC8A22A}"/>
              </a:ext>
            </a:extLst>
          </p:cNvPr>
          <p:cNvGrpSpPr/>
          <p:nvPr/>
        </p:nvGrpSpPr>
        <p:grpSpPr>
          <a:xfrm>
            <a:off x="-6818455" y="-9485417"/>
            <a:ext cx="25828912" cy="25828836"/>
            <a:chOff x="-1913465" y="-3056446"/>
            <a:chExt cx="12970932" cy="12970894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5F4CE77-A82B-4F2C-A2B2-CC6686162BC0}"/>
                </a:ext>
              </a:extLst>
            </p:cNvPr>
            <p:cNvSpPr/>
            <p:nvPr/>
          </p:nvSpPr>
          <p:spPr>
            <a:xfrm rot="10800000" flipV="1">
              <a:off x="-1913465" y="-3056446"/>
              <a:ext cx="12970932" cy="1297089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21406A3F-B8A9-4A41-8C41-9A03DDF5E211}"/>
                </a:ext>
              </a:extLst>
            </p:cNvPr>
            <p:cNvSpPr/>
            <p:nvPr/>
          </p:nvSpPr>
          <p:spPr>
            <a:xfrm>
              <a:off x="2291080" y="1148080"/>
              <a:ext cx="4561840" cy="4561840"/>
            </a:xfrm>
            <a:prstGeom prst="arc">
              <a:avLst>
                <a:gd name="adj1" fmla="val 1305994"/>
                <a:gd name="adj2" fmla="val 7680961"/>
              </a:avLst>
            </a:prstGeom>
            <a:ln w="34925">
              <a:gradFill flip="none" rotWithShape="1">
                <a:gsLst>
                  <a:gs pos="0">
                    <a:srgbClr val="F65F34"/>
                  </a:gs>
                  <a:gs pos="100000">
                    <a:srgbClr val="9039C4">
                      <a:alpha val="0"/>
                    </a:srgbClr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3A87916-E57B-49A4-AF84-0291F137B915}"/>
              </a:ext>
            </a:extLst>
          </p:cNvPr>
          <p:cNvGrpSpPr/>
          <p:nvPr/>
        </p:nvGrpSpPr>
        <p:grpSpPr>
          <a:xfrm>
            <a:off x="-7256803" y="-9923764"/>
            <a:ext cx="26705608" cy="26705530"/>
            <a:chOff x="-2133598" y="-3276578"/>
            <a:chExt cx="13411198" cy="13411158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16955A1C-D78E-4D46-8280-05A415F85EDD}"/>
                </a:ext>
              </a:extLst>
            </p:cNvPr>
            <p:cNvSpPr/>
            <p:nvPr/>
          </p:nvSpPr>
          <p:spPr>
            <a:xfrm rot="10800000" flipV="1">
              <a:off x="-2133598" y="-3276578"/>
              <a:ext cx="13411198" cy="134111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弧形 35">
              <a:extLst>
                <a:ext uri="{FF2B5EF4-FFF2-40B4-BE49-F238E27FC236}">
                  <a16:creationId xmlns:a16="http://schemas.microsoft.com/office/drawing/2014/main" id="{0FBFE717-94BE-4B6C-B0A2-57CCC27E0358}"/>
                </a:ext>
              </a:extLst>
            </p:cNvPr>
            <p:cNvSpPr/>
            <p:nvPr/>
          </p:nvSpPr>
          <p:spPr>
            <a:xfrm>
              <a:off x="2067560" y="924560"/>
              <a:ext cx="5008880" cy="5008880"/>
            </a:xfrm>
            <a:prstGeom prst="arc">
              <a:avLst>
                <a:gd name="adj1" fmla="val 8753608"/>
                <a:gd name="adj2" fmla="val 14655066"/>
              </a:avLst>
            </a:prstGeom>
            <a:ln w="38100">
              <a:gradFill>
                <a:gsLst>
                  <a:gs pos="0">
                    <a:srgbClr val="F65F34"/>
                  </a:gs>
                  <a:gs pos="100000">
                    <a:srgbClr val="9039C4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7A36687-C477-44C2-BD6A-B8BDE6A8D9C0}"/>
              </a:ext>
            </a:extLst>
          </p:cNvPr>
          <p:cNvGrpSpPr/>
          <p:nvPr/>
        </p:nvGrpSpPr>
        <p:grpSpPr>
          <a:xfrm>
            <a:off x="-7712013" y="-10378971"/>
            <a:ext cx="27616028" cy="27615944"/>
            <a:chOff x="-2362198" y="-3505177"/>
            <a:chExt cx="13868398" cy="13868356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72469020-0BF0-47DF-A955-80A6934841B8}"/>
                </a:ext>
              </a:extLst>
            </p:cNvPr>
            <p:cNvSpPr/>
            <p:nvPr/>
          </p:nvSpPr>
          <p:spPr>
            <a:xfrm rot="10800000" flipV="1">
              <a:off x="-2362198" y="-3505177"/>
              <a:ext cx="13868398" cy="1386835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弧形 38">
              <a:extLst>
                <a:ext uri="{FF2B5EF4-FFF2-40B4-BE49-F238E27FC236}">
                  <a16:creationId xmlns:a16="http://schemas.microsoft.com/office/drawing/2014/main" id="{B2B3E4F8-206E-4CFA-9495-8C44A31F9C33}"/>
                </a:ext>
              </a:extLst>
            </p:cNvPr>
            <p:cNvSpPr/>
            <p:nvPr/>
          </p:nvSpPr>
          <p:spPr>
            <a:xfrm>
              <a:off x="1869440" y="726440"/>
              <a:ext cx="5405120" cy="5405120"/>
            </a:xfrm>
            <a:prstGeom prst="arc">
              <a:avLst>
                <a:gd name="adj1" fmla="val 15607779"/>
                <a:gd name="adj2" fmla="val 1457886"/>
              </a:avLst>
            </a:prstGeom>
            <a:ln w="38100">
              <a:gradFill>
                <a:gsLst>
                  <a:gs pos="81000">
                    <a:srgbClr val="9039C4">
                      <a:alpha val="0"/>
                    </a:srgbClr>
                  </a:gs>
                  <a:gs pos="0">
                    <a:srgbClr val="F78D47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C5FAD56-F182-462F-A37C-D0F191FD1D05}"/>
              </a:ext>
            </a:extLst>
          </p:cNvPr>
          <p:cNvGrpSpPr/>
          <p:nvPr/>
        </p:nvGrpSpPr>
        <p:grpSpPr>
          <a:xfrm>
            <a:off x="-8643196" y="-11310153"/>
            <a:ext cx="29478394" cy="29478308"/>
            <a:chOff x="-2829825" y="-3972803"/>
            <a:chExt cx="14803652" cy="1480360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82AF68B0-1DC2-4074-9B9E-5E53BCF3183A}"/>
                </a:ext>
              </a:extLst>
            </p:cNvPr>
            <p:cNvSpPr/>
            <p:nvPr/>
          </p:nvSpPr>
          <p:spPr>
            <a:xfrm rot="10800000" flipV="1">
              <a:off x="-2829825" y="-3972803"/>
              <a:ext cx="14803652" cy="1480360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弧形 41">
              <a:extLst>
                <a:ext uri="{FF2B5EF4-FFF2-40B4-BE49-F238E27FC236}">
                  <a16:creationId xmlns:a16="http://schemas.microsoft.com/office/drawing/2014/main" id="{9C0CA7D4-18CD-4168-BDCF-849AE912A97B}"/>
                </a:ext>
              </a:extLst>
            </p:cNvPr>
            <p:cNvSpPr/>
            <p:nvPr/>
          </p:nvSpPr>
          <p:spPr>
            <a:xfrm>
              <a:off x="1559560" y="416560"/>
              <a:ext cx="6024880" cy="6024880"/>
            </a:xfrm>
            <a:prstGeom prst="arc">
              <a:avLst>
                <a:gd name="adj1" fmla="val 19690516"/>
                <a:gd name="adj2" fmla="val 4412425"/>
              </a:avLst>
            </a:prstGeom>
            <a:ln w="25400">
              <a:gradFill>
                <a:gsLst>
                  <a:gs pos="0">
                    <a:srgbClr val="F65F34"/>
                  </a:gs>
                  <a:gs pos="100000">
                    <a:srgbClr val="9039C4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8F8A51E-6D61-4EB1-976D-03271385A4A7}"/>
              </a:ext>
            </a:extLst>
          </p:cNvPr>
          <p:cNvGrpSpPr/>
          <p:nvPr/>
        </p:nvGrpSpPr>
        <p:grpSpPr>
          <a:xfrm>
            <a:off x="-8988197" y="-11655150"/>
            <a:ext cx="30168396" cy="30168302"/>
            <a:chOff x="-3003080" y="-4146057"/>
            <a:chExt cx="15150162" cy="15150116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85776B47-50E7-435F-8991-CF57B17F6C93}"/>
                </a:ext>
              </a:extLst>
            </p:cNvPr>
            <p:cNvSpPr/>
            <p:nvPr/>
          </p:nvSpPr>
          <p:spPr>
            <a:xfrm rot="10800000" flipV="1">
              <a:off x="-3003080" y="-4146057"/>
              <a:ext cx="15150162" cy="151501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弧形 44">
              <a:extLst>
                <a:ext uri="{FF2B5EF4-FFF2-40B4-BE49-F238E27FC236}">
                  <a16:creationId xmlns:a16="http://schemas.microsoft.com/office/drawing/2014/main" id="{E6BA95C4-B199-4339-BDDA-AD9E39CFDF34}"/>
                </a:ext>
              </a:extLst>
            </p:cNvPr>
            <p:cNvSpPr/>
            <p:nvPr/>
          </p:nvSpPr>
          <p:spPr>
            <a:xfrm>
              <a:off x="1894840" y="751840"/>
              <a:ext cx="5354320" cy="5354320"/>
            </a:xfrm>
            <a:prstGeom prst="arc">
              <a:avLst>
                <a:gd name="adj1" fmla="val 2329834"/>
                <a:gd name="adj2" fmla="val 7680961"/>
              </a:avLst>
            </a:prstGeom>
            <a:ln w="19050">
              <a:gradFill flip="none" rotWithShape="1">
                <a:gsLst>
                  <a:gs pos="0">
                    <a:srgbClr val="F65F34"/>
                  </a:gs>
                  <a:gs pos="100000">
                    <a:srgbClr val="9039C4">
                      <a:alpha val="0"/>
                    </a:srgbClr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E63E2C0-8F7B-4153-8216-DA5A3703FDCE}"/>
              </a:ext>
            </a:extLst>
          </p:cNvPr>
          <p:cNvGrpSpPr/>
          <p:nvPr/>
        </p:nvGrpSpPr>
        <p:grpSpPr>
          <a:xfrm>
            <a:off x="-8988197" y="-11655150"/>
            <a:ext cx="30168396" cy="30168302"/>
            <a:chOff x="-3003080" y="-4146057"/>
            <a:chExt cx="15150162" cy="15150116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ABC5620-CFA6-4AAD-A194-829A2CF7150F}"/>
                </a:ext>
              </a:extLst>
            </p:cNvPr>
            <p:cNvSpPr/>
            <p:nvPr/>
          </p:nvSpPr>
          <p:spPr>
            <a:xfrm rot="10800000" flipV="1">
              <a:off x="-3003080" y="-4146057"/>
              <a:ext cx="15150162" cy="151501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弧形 47">
              <a:extLst>
                <a:ext uri="{FF2B5EF4-FFF2-40B4-BE49-F238E27FC236}">
                  <a16:creationId xmlns:a16="http://schemas.microsoft.com/office/drawing/2014/main" id="{56D3C8BE-EA5E-4FE5-A11D-477956690F0A}"/>
                </a:ext>
              </a:extLst>
            </p:cNvPr>
            <p:cNvSpPr/>
            <p:nvPr/>
          </p:nvSpPr>
          <p:spPr>
            <a:xfrm>
              <a:off x="1696720" y="553720"/>
              <a:ext cx="5750560" cy="5750560"/>
            </a:xfrm>
            <a:prstGeom prst="arc">
              <a:avLst>
                <a:gd name="adj1" fmla="val 5964207"/>
                <a:gd name="adj2" fmla="val 13512217"/>
              </a:avLst>
            </a:prstGeom>
            <a:ln w="31750">
              <a:gradFill>
                <a:gsLst>
                  <a:gs pos="0">
                    <a:srgbClr val="5751BD">
                      <a:alpha val="0"/>
                    </a:srgbClr>
                  </a:gs>
                  <a:gs pos="100000">
                    <a:srgbClr val="E24E6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57BDE02-449E-4D31-8890-C512C992399C}"/>
              </a:ext>
            </a:extLst>
          </p:cNvPr>
          <p:cNvGrpSpPr/>
          <p:nvPr/>
        </p:nvGrpSpPr>
        <p:grpSpPr>
          <a:xfrm>
            <a:off x="-9544031" y="-12210983"/>
            <a:ext cx="31280064" cy="31279968"/>
            <a:chOff x="-3282213" y="-4425189"/>
            <a:chExt cx="15708428" cy="15708380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AA925AC4-1303-4AF0-B529-E365EC00782D}"/>
                </a:ext>
              </a:extLst>
            </p:cNvPr>
            <p:cNvSpPr/>
            <p:nvPr/>
          </p:nvSpPr>
          <p:spPr>
            <a:xfrm rot="10800000" flipV="1">
              <a:off x="-3282213" y="-4425189"/>
              <a:ext cx="15708428" cy="157083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弧形 50">
              <a:extLst>
                <a:ext uri="{FF2B5EF4-FFF2-40B4-BE49-F238E27FC236}">
                  <a16:creationId xmlns:a16="http://schemas.microsoft.com/office/drawing/2014/main" id="{13226A03-3E3F-435C-A0F0-6910DF333FDC}"/>
                </a:ext>
              </a:extLst>
            </p:cNvPr>
            <p:cNvSpPr/>
            <p:nvPr/>
          </p:nvSpPr>
          <p:spPr>
            <a:xfrm>
              <a:off x="1315720" y="172720"/>
              <a:ext cx="6512560" cy="6512560"/>
            </a:xfrm>
            <a:prstGeom prst="arc">
              <a:avLst>
                <a:gd name="adj1" fmla="val 1762453"/>
                <a:gd name="adj2" fmla="val 7669075"/>
              </a:avLst>
            </a:prstGeom>
            <a:ln w="53975">
              <a:gradFill flip="none" rotWithShape="1">
                <a:gsLst>
                  <a:gs pos="0">
                    <a:srgbClr val="5751BD">
                      <a:alpha val="0"/>
                    </a:srgbClr>
                  </a:gs>
                  <a:gs pos="100000">
                    <a:srgbClr val="C88CC8"/>
                  </a:gs>
                  <a:gs pos="52000">
                    <a:srgbClr val="5751BD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4A08D99-9C81-4710-8530-9B50D3CB8296}"/>
              </a:ext>
            </a:extLst>
          </p:cNvPr>
          <p:cNvGrpSpPr/>
          <p:nvPr/>
        </p:nvGrpSpPr>
        <p:grpSpPr>
          <a:xfrm>
            <a:off x="-9946531" y="-12613482"/>
            <a:ext cx="32085064" cy="32084966"/>
            <a:chOff x="-3484343" y="-4627318"/>
            <a:chExt cx="16112688" cy="16112638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642BD020-2A33-42C3-AC2D-2DEFF80A9F85}"/>
                </a:ext>
              </a:extLst>
            </p:cNvPr>
            <p:cNvSpPr/>
            <p:nvPr/>
          </p:nvSpPr>
          <p:spPr>
            <a:xfrm rot="10800000" flipV="1">
              <a:off x="-3484343" y="-4627318"/>
              <a:ext cx="16112688" cy="161126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弧形 53">
              <a:extLst>
                <a:ext uri="{FF2B5EF4-FFF2-40B4-BE49-F238E27FC236}">
                  <a16:creationId xmlns:a16="http://schemas.microsoft.com/office/drawing/2014/main" id="{3DA9EEE8-C15C-4062-AC1B-3F922C07588B}"/>
                </a:ext>
              </a:extLst>
            </p:cNvPr>
            <p:cNvSpPr/>
            <p:nvPr/>
          </p:nvSpPr>
          <p:spPr>
            <a:xfrm>
              <a:off x="1485900" y="342900"/>
              <a:ext cx="6172200" cy="6172200"/>
            </a:xfrm>
            <a:prstGeom prst="arc">
              <a:avLst>
                <a:gd name="adj1" fmla="val 16085768"/>
                <a:gd name="adj2" fmla="val 0"/>
              </a:avLst>
            </a:prstGeom>
            <a:ln w="31750">
              <a:gradFill>
                <a:gsLst>
                  <a:gs pos="0">
                    <a:srgbClr val="F65F34"/>
                  </a:gs>
                  <a:gs pos="100000">
                    <a:srgbClr val="9039C4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1C287218-1FD8-4957-A32B-C79FA9E4E9A5}"/>
              </a:ext>
            </a:extLst>
          </p:cNvPr>
          <p:cNvGrpSpPr/>
          <p:nvPr/>
        </p:nvGrpSpPr>
        <p:grpSpPr>
          <a:xfrm>
            <a:off x="-10640204" y="-13307152"/>
            <a:ext cx="33472410" cy="33472306"/>
            <a:chOff x="-3832696" y="-4975670"/>
            <a:chExt cx="16809394" cy="16809342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0C65B7D4-1BE6-4234-BF02-5307A44F2AC2}"/>
                </a:ext>
              </a:extLst>
            </p:cNvPr>
            <p:cNvSpPr/>
            <p:nvPr/>
          </p:nvSpPr>
          <p:spPr>
            <a:xfrm rot="10800000" flipV="1">
              <a:off x="-3832696" y="-4975670"/>
              <a:ext cx="16809394" cy="1680934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弧形 56">
              <a:extLst>
                <a:ext uri="{FF2B5EF4-FFF2-40B4-BE49-F238E27FC236}">
                  <a16:creationId xmlns:a16="http://schemas.microsoft.com/office/drawing/2014/main" id="{DE62A047-477A-4021-88CD-E005952ED509}"/>
                </a:ext>
              </a:extLst>
            </p:cNvPr>
            <p:cNvSpPr/>
            <p:nvPr/>
          </p:nvSpPr>
          <p:spPr>
            <a:xfrm rot="1800000">
              <a:off x="1335449" y="192449"/>
              <a:ext cx="6473102" cy="6473102"/>
            </a:xfrm>
            <a:prstGeom prst="arc">
              <a:avLst>
                <a:gd name="adj1" fmla="val 9500450"/>
                <a:gd name="adj2" fmla="val 15471305"/>
              </a:avLst>
            </a:prstGeom>
            <a:ln w="53975">
              <a:gradFill flip="none" rotWithShape="1">
                <a:gsLst>
                  <a:gs pos="0">
                    <a:srgbClr val="E24E66"/>
                  </a:gs>
                  <a:gs pos="100000">
                    <a:srgbClr val="9039C4">
                      <a:alpha val="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42A78969-1F98-4953-842F-93EF729B9B51}"/>
              </a:ext>
            </a:extLst>
          </p:cNvPr>
          <p:cNvGrpSpPr/>
          <p:nvPr/>
        </p:nvGrpSpPr>
        <p:grpSpPr>
          <a:xfrm>
            <a:off x="-10974346" y="-13641293"/>
            <a:ext cx="34140694" cy="34140588"/>
            <a:chOff x="-4000498" y="-5143471"/>
            <a:chExt cx="17144998" cy="17144944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D45DF406-CDCD-4B87-ACF4-B5CF2582C0FA}"/>
                </a:ext>
              </a:extLst>
            </p:cNvPr>
            <p:cNvSpPr/>
            <p:nvPr/>
          </p:nvSpPr>
          <p:spPr>
            <a:xfrm rot="10800000" flipV="1">
              <a:off x="-4000498" y="-5143471"/>
              <a:ext cx="17144998" cy="1714494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弧形 59">
              <a:extLst>
                <a:ext uri="{FF2B5EF4-FFF2-40B4-BE49-F238E27FC236}">
                  <a16:creationId xmlns:a16="http://schemas.microsoft.com/office/drawing/2014/main" id="{481EC6B3-7932-4EF8-8BEC-E27619F36E15}"/>
                </a:ext>
              </a:extLst>
            </p:cNvPr>
            <p:cNvSpPr/>
            <p:nvPr/>
          </p:nvSpPr>
          <p:spPr>
            <a:xfrm>
              <a:off x="1178560" y="35560"/>
              <a:ext cx="6786880" cy="6786880"/>
            </a:xfrm>
            <a:prstGeom prst="arc">
              <a:avLst>
                <a:gd name="adj1" fmla="val 5585919"/>
                <a:gd name="adj2" fmla="val 11619371"/>
              </a:avLst>
            </a:prstGeom>
            <a:ln w="28575">
              <a:gradFill flip="none" rotWithShape="1">
                <a:gsLst>
                  <a:gs pos="0">
                    <a:srgbClr val="5751BD">
                      <a:alpha val="0"/>
                    </a:srgbClr>
                  </a:gs>
                  <a:gs pos="100000">
                    <a:srgbClr val="C88CC8"/>
                  </a:gs>
                  <a:gs pos="52000">
                    <a:srgbClr val="5751BD"/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D006D199-793C-4551-AC50-480D338E7F8A}"/>
              </a:ext>
            </a:extLst>
          </p:cNvPr>
          <p:cNvGrpSpPr/>
          <p:nvPr/>
        </p:nvGrpSpPr>
        <p:grpSpPr>
          <a:xfrm>
            <a:off x="-11328398" y="-13995342"/>
            <a:ext cx="34848798" cy="34848686"/>
            <a:chOff x="-4178298" y="-5321270"/>
            <a:chExt cx="17500598" cy="17500542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CFBF26CE-3689-4D63-BEC2-1AD0D854AFE7}"/>
                </a:ext>
              </a:extLst>
            </p:cNvPr>
            <p:cNvSpPr/>
            <p:nvPr/>
          </p:nvSpPr>
          <p:spPr>
            <a:xfrm rot="10800000" flipV="1">
              <a:off x="-4178298" y="-5321270"/>
              <a:ext cx="17500598" cy="1750054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弧形 62">
              <a:extLst>
                <a:ext uri="{FF2B5EF4-FFF2-40B4-BE49-F238E27FC236}">
                  <a16:creationId xmlns:a16="http://schemas.microsoft.com/office/drawing/2014/main" id="{0D974920-6B90-4A37-B52A-11CB20D9B704}"/>
                </a:ext>
              </a:extLst>
            </p:cNvPr>
            <p:cNvSpPr/>
            <p:nvPr/>
          </p:nvSpPr>
          <p:spPr>
            <a:xfrm>
              <a:off x="1100667" y="-42333"/>
              <a:ext cx="6942666" cy="6942666"/>
            </a:xfrm>
            <a:prstGeom prst="arc">
              <a:avLst>
                <a:gd name="adj1" fmla="val 18579147"/>
                <a:gd name="adj2" fmla="val 4584278"/>
              </a:avLst>
            </a:prstGeom>
            <a:ln w="28575">
              <a:gradFill>
                <a:gsLst>
                  <a:gs pos="0">
                    <a:srgbClr val="E24E66"/>
                  </a:gs>
                  <a:gs pos="100000">
                    <a:srgbClr val="9039C4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1B0B5006-5CDC-4C51-9DC2-35D58EDA0E43}"/>
              </a:ext>
            </a:extLst>
          </p:cNvPr>
          <p:cNvSpPr txBox="1"/>
          <p:nvPr/>
        </p:nvSpPr>
        <p:spPr>
          <a:xfrm>
            <a:off x="2396067" y="1368201"/>
            <a:ext cx="7399866" cy="4121600"/>
          </a:xfrm>
          <a:custGeom>
            <a:avLst/>
            <a:gdLst/>
            <a:ahLst/>
            <a:cxnLst/>
            <a:rect l="l" t="t" r="r" b="b"/>
            <a:pathLst>
              <a:path w="2735764" h="1523775">
                <a:moveTo>
                  <a:pt x="185242" y="25260"/>
                </a:moveTo>
                <a:lnTo>
                  <a:pt x="1083894" y="25260"/>
                </a:lnTo>
                <a:lnTo>
                  <a:pt x="1083894" y="298651"/>
                </a:lnTo>
                <a:lnTo>
                  <a:pt x="469421" y="298651"/>
                </a:lnTo>
                <a:lnTo>
                  <a:pt x="446265" y="578882"/>
                </a:lnTo>
                <a:lnTo>
                  <a:pt x="566252" y="578882"/>
                </a:lnTo>
                <a:cubicBezTo>
                  <a:pt x="782167" y="581592"/>
                  <a:pt x="937967" y="625067"/>
                  <a:pt x="1033649" y="709306"/>
                </a:cubicBezTo>
                <a:cubicBezTo>
                  <a:pt x="1129332" y="793546"/>
                  <a:pt x="1176229" y="902288"/>
                  <a:pt x="1174341" y="1035533"/>
                </a:cubicBezTo>
                <a:cubicBezTo>
                  <a:pt x="1174576" y="1123762"/>
                  <a:pt x="1152838" y="1204638"/>
                  <a:pt x="1109127" y="1278162"/>
                </a:cubicBezTo>
                <a:cubicBezTo>
                  <a:pt x="1065416" y="1351686"/>
                  <a:pt x="998323" y="1410705"/>
                  <a:pt x="907847" y="1455218"/>
                </a:cubicBezTo>
                <a:cubicBezTo>
                  <a:pt x="817371" y="1499730"/>
                  <a:pt x="702103" y="1522582"/>
                  <a:pt x="562042" y="1523775"/>
                </a:cubicBezTo>
                <a:cubicBezTo>
                  <a:pt x="458238" y="1523512"/>
                  <a:pt x="356933" y="1509842"/>
                  <a:pt x="258129" y="1482764"/>
                </a:cubicBezTo>
                <a:cubicBezTo>
                  <a:pt x="159324" y="1455687"/>
                  <a:pt x="73281" y="1416780"/>
                  <a:pt x="0" y="1366043"/>
                </a:cubicBezTo>
                <a:lnTo>
                  <a:pt x="134722" y="1105047"/>
                </a:lnTo>
                <a:cubicBezTo>
                  <a:pt x="191382" y="1147440"/>
                  <a:pt x="255936" y="1180090"/>
                  <a:pt x="328384" y="1202998"/>
                </a:cubicBezTo>
                <a:cubicBezTo>
                  <a:pt x="400832" y="1225906"/>
                  <a:pt x="475911" y="1237491"/>
                  <a:pt x="553622" y="1237755"/>
                </a:cubicBezTo>
                <a:cubicBezTo>
                  <a:pt x="639708" y="1237272"/>
                  <a:pt x="706981" y="1220332"/>
                  <a:pt x="755441" y="1186936"/>
                </a:cubicBezTo>
                <a:cubicBezTo>
                  <a:pt x="803900" y="1153540"/>
                  <a:pt x="828547" y="1106583"/>
                  <a:pt x="829380" y="1046066"/>
                </a:cubicBezTo>
                <a:cubicBezTo>
                  <a:pt x="831792" y="987392"/>
                  <a:pt x="808023" y="940962"/>
                  <a:pt x="758072" y="906776"/>
                </a:cubicBezTo>
                <a:cubicBezTo>
                  <a:pt x="708122" y="872589"/>
                  <a:pt x="617518" y="855123"/>
                  <a:pt x="486261" y="854377"/>
                </a:cubicBezTo>
                <a:lnTo>
                  <a:pt x="109461" y="854377"/>
                </a:lnTo>
                <a:close/>
                <a:moveTo>
                  <a:pt x="2119156" y="0"/>
                </a:moveTo>
                <a:cubicBezTo>
                  <a:pt x="2249224" y="214"/>
                  <a:pt x="2366488" y="21868"/>
                  <a:pt x="2470947" y="64962"/>
                </a:cubicBezTo>
                <a:cubicBezTo>
                  <a:pt x="2575407" y="108056"/>
                  <a:pt x="2663679" y="171305"/>
                  <a:pt x="2735764" y="254708"/>
                </a:cubicBezTo>
                <a:lnTo>
                  <a:pt x="2517004" y="456577"/>
                </a:lnTo>
                <a:cubicBezTo>
                  <a:pt x="2463544" y="399901"/>
                  <a:pt x="2405324" y="357964"/>
                  <a:pt x="2342344" y="330765"/>
                </a:cubicBezTo>
                <a:cubicBezTo>
                  <a:pt x="2279363" y="303567"/>
                  <a:pt x="2210583" y="290055"/>
                  <a:pt x="2136002" y="290230"/>
                </a:cubicBezTo>
                <a:cubicBezTo>
                  <a:pt x="1990616" y="292380"/>
                  <a:pt x="1874448" y="335984"/>
                  <a:pt x="1787498" y="421043"/>
                </a:cubicBezTo>
                <a:cubicBezTo>
                  <a:pt x="1700547" y="506102"/>
                  <a:pt x="1655975" y="619717"/>
                  <a:pt x="1653782" y="761889"/>
                </a:cubicBezTo>
                <a:cubicBezTo>
                  <a:pt x="1656063" y="902219"/>
                  <a:pt x="1700459" y="1015308"/>
                  <a:pt x="1786971" y="1101155"/>
                </a:cubicBezTo>
                <a:cubicBezTo>
                  <a:pt x="1873483" y="1187002"/>
                  <a:pt x="1988423" y="1231132"/>
                  <a:pt x="2131790" y="1233545"/>
                </a:cubicBezTo>
                <a:cubicBezTo>
                  <a:pt x="2177985" y="1233808"/>
                  <a:pt x="2222996" y="1229070"/>
                  <a:pt x="2266822" y="1219332"/>
                </a:cubicBezTo>
                <a:cubicBezTo>
                  <a:pt x="2310649" y="1209593"/>
                  <a:pt x="2354081" y="1193275"/>
                  <a:pt x="2397118" y="1170377"/>
                </a:cubicBezTo>
                <a:lnTo>
                  <a:pt x="2397118" y="738728"/>
                </a:lnTo>
                <a:lnTo>
                  <a:pt x="2708399" y="738728"/>
                </a:lnTo>
                <a:lnTo>
                  <a:pt x="2708399" y="1336596"/>
                </a:lnTo>
                <a:cubicBezTo>
                  <a:pt x="2625892" y="1397762"/>
                  <a:pt x="2532710" y="1444207"/>
                  <a:pt x="2428854" y="1475929"/>
                </a:cubicBezTo>
                <a:cubicBezTo>
                  <a:pt x="2324997" y="1507651"/>
                  <a:pt x="2219659" y="1523600"/>
                  <a:pt x="2112838" y="1523775"/>
                </a:cubicBezTo>
                <a:cubicBezTo>
                  <a:pt x="1957070" y="1522596"/>
                  <a:pt x="1818955" y="1489664"/>
                  <a:pt x="1698494" y="1424978"/>
                </a:cubicBezTo>
                <a:cubicBezTo>
                  <a:pt x="1578033" y="1360293"/>
                  <a:pt x="1483309" y="1270925"/>
                  <a:pt x="1414322" y="1156874"/>
                </a:cubicBezTo>
                <a:cubicBezTo>
                  <a:pt x="1345335" y="1042824"/>
                  <a:pt x="1310168" y="911162"/>
                  <a:pt x="1308821" y="761889"/>
                </a:cubicBezTo>
                <a:cubicBezTo>
                  <a:pt x="1310129" y="612617"/>
                  <a:pt x="1345374" y="480955"/>
                  <a:pt x="1414556" y="366904"/>
                </a:cubicBezTo>
                <a:cubicBezTo>
                  <a:pt x="1483738" y="252853"/>
                  <a:pt x="1579008" y="163484"/>
                  <a:pt x="1700366" y="98797"/>
                </a:cubicBezTo>
                <a:cubicBezTo>
                  <a:pt x="1821724" y="34111"/>
                  <a:pt x="1961320" y="1178"/>
                  <a:pt x="2119156" y="0"/>
                </a:cubicBezTo>
                <a:close/>
              </a:path>
            </a:pathLst>
          </a:custGeom>
          <a:gradFill flip="none" rotWithShape="1">
            <a:gsLst>
              <a:gs pos="90000">
                <a:srgbClr val="FAD5C8"/>
              </a:gs>
              <a:gs pos="21000">
                <a:srgbClr val="9039C4"/>
              </a:gs>
              <a:gs pos="43000">
                <a:srgbClr val="E24E66"/>
              </a:gs>
              <a:gs pos="71000">
                <a:srgbClr val="F78D47"/>
              </a:gs>
            </a:gsLst>
            <a:lin ang="192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600" dirty="0">
              <a:gradFill>
                <a:gsLst>
                  <a:gs pos="0">
                    <a:srgbClr val="FAD5C8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984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62" dur="2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64" dur="3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6" dur="3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68" dur="3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70" dur="3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72" dur="3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74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76" dur="2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78" dur="3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80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82" dur="2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84" dur="3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86" dur="2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8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63" presetClass="path" presetSubtype="0" accel="8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E" pathEditMode="relative" ptsTypes="">
                                      <p:cBhvr>
                                        <p:cTn id="1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6" presetClass="emph" presetSubtype="0" accel="800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7" dur="1000" fill="hold"/>
                                        <p:tgtEl>
                                          <p:spTgt spid="6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36970" y="3697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64" grpId="2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50" y="-228600"/>
            <a:ext cx="12192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62" b="94305" l="9631" r="89754">
                        <a14:foregroundMark x1="18648" y1="7062" x2="20287" y2="7062"/>
                        <a14:foregroundMark x1="30943" y1="85877" x2="30943" y2="85877"/>
                        <a14:foregroundMark x1="70697" y1="85877" x2="70697" y2="85877"/>
                        <a14:foregroundMark x1="37500" y1="84966" x2="49385" y2="84966"/>
                        <a14:foregroundMark x1="55123" y1="84055" x2="65779" y2="943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190" y="1338524"/>
            <a:ext cx="4647619" cy="418095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52800" y="1676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ea typeface="PingFang SC" panose="020B0400000000000000"/>
              </a:rPr>
              <a:t>UI</a:t>
            </a:r>
            <a:r>
              <a:rPr lang="zh-CN" altLang="en-US" b="1" dirty="0" smtClean="0">
                <a:solidFill>
                  <a:schemeClr val="bg1"/>
                </a:solidFill>
                <a:ea typeface="PingFang SC" panose="020B0400000000000000"/>
              </a:rPr>
              <a:t>层</a:t>
            </a:r>
            <a:endParaRPr lang="zh-CN" altLang="en-US" b="1" dirty="0">
              <a:solidFill>
                <a:schemeClr val="bg1"/>
              </a:solidFill>
              <a:ea typeface="PingFang SC" panose="020B040000000000000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52800" y="32443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ea typeface="PingFang SC" panose="020B0400000000000000"/>
              </a:rPr>
              <a:t>逻辑层</a:t>
            </a:r>
            <a:endParaRPr lang="zh-CN" altLang="en-US" b="1" dirty="0">
              <a:solidFill>
                <a:schemeClr val="bg1"/>
              </a:solidFill>
              <a:ea typeface="PingFang SC" panose="020B040000000000000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52800" y="4866501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ea typeface="PingFang SC" panose="020B0400000000000000"/>
              </a:rPr>
              <a:t>实体层</a:t>
            </a:r>
            <a:endParaRPr lang="zh-CN" altLang="en-US" b="1" dirty="0">
              <a:solidFill>
                <a:schemeClr val="bg1"/>
              </a:solidFill>
              <a:ea typeface="PingFang SC" panose="020B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05835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50" y="-228600"/>
            <a:ext cx="1219200" cy="12192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106" y="2237839"/>
            <a:ext cx="9394926" cy="389697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3A00E71-E9CC-408E-AD2A-1B48D381EDCB}"/>
              </a:ext>
            </a:extLst>
          </p:cNvPr>
          <p:cNvSpPr/>
          <p:nvPr/>
        </p:nvSpPr>
        <p:spPr>
          <a:xfrm>
            <a:off x="1230106" y="685800"/>
            <a:ext cx="73354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频繁</a:t>
            </a:r>
            <a:r>
              <a:rPr lang="en-US" altLang="zh-CN" sz="2000" b="1" dirty="0" smtClean="0">
                <a:solidFill>
                  <a:schemeClr val="bg1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GC</a:t>
            </a:r>
            <a:r>
              <a:rPr lang="zh-CN" altLang="en-US" sz="2000" b="1" dirty="0" smtClean="0">
                <a:solidFill>
                  <a:schemeClr val="bg1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内存依旧暴涨。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重复打开计划大厅，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60s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内内存从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587MB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增加到了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1.6GB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，内存占用增加了三倍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多，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GC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耗时也越来越多，程序也出现卡顿情况。</a:t>
            </a:r>
            <a:endParaRPr lang="zh-CN" altLang="en-US" sz="2000" i="0" u="none" strike="noStrike" dirty="0">
              <a:solidFill>
                <a:schemeClr val="bg1">
                  <a:lumMod val="65000"/>
                </a:schemeClr>
              </a:solidFill>
              <a:effectLst/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680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50" y="-228600"/>
            <a:ext cx="1219200" cy="12192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3A00E71-E9CC-408E-AD2A-1B48D381EDCB}"/>
              </a:ext>
            </a:extLst>
          </p:cNvPr>
          <p:cNvSpPr/>
          <p:nvPr/>
        </p:nvSpPr>
        <p:spPr>
          <a:xfrm>
            <a:off x="1230106" y="685800"/>
            <a:ext cx="73354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分析单个窗口打开页面情况</a:t>
            </a:r>
            <a:r>
              <a:rPr lang="zh-CN" altLang="en-US" sz="2000" b="1" dirty="0" smtClean="0">
                <a:solidFill>
                  <a:schemeClr val="bg1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。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简单拆分问题，分析单个窗口内存使用情况。单个页面中一次值刷新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210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条数据。依照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MVVM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模型内存增加量可以看作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UI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层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+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逻辑层所占用的内存，每次刷新数据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平均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增加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18MB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的内存占用</a:t>
            </a:r>
            <a:endParaRPr lang="zh-CN" altLang="en-US" sz="2000" i="0" u="none" strike="noStrike" dirty="0">
              <a:solidFill>
                <a:schemeClr val="bg1">
                  <a:lumMod val="65000"/>
                </a:schemeClr>
              </a:solidFill>
              <a:effectLst/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94" b="40882"/>
          <a:stretch/>
        </p:blipFill>
        <p:spPr>
          <a:xfrm>
            <a:off x="1752600" y="2250539"/>
            <a:ext cx="7848600" cy="365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50" y="-228600"/>
            <a:ext cx="1219200" cy="12192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3A00E71-E9CC-408E-AD2A-1B48D381EDCB}"/>
              </a:ext>
            </a:extLst>
          </p:cNvPr>
          <p:cNvSpPr/>
          <p:nvPr/>
        </p:nvSpPr>
        <p:spPr>
          <a:xfrm>
            <a:off x="1230106" y="685800"/>
            <a:ext cx="73354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定位</a:t>
            </a:r>
            <a:r>
              <a:rPr lang="en-US" altLang="zh-CN" sz="2000" b="1" dirty="0" smtClean="0">
                <a:solidFill>
                  <a:schemeClr val="bg1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Entity</a:t>
            </a:r>
            <a:r>
              <a:rPr lang="zh-CN" altLang="en-US" sz="2000" b="1" dirty="0" smtClean="0">
                <a:solidFill>
                  <a:schemeClr val="bg1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层内存占用情况。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目前猜测是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Entity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占内存过多，这里定位一下发现与初次的内存快照对比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entity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占用的内存正好是每次新增的内存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大小，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154552+8400+6152+1680 = 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170784kb = </a:t>
            </a:r>
            <a:endParaRPr lang="zh-CN" altLang="en-US" sz="2000" i="0" u="none" strike="noStrike" dirty="0">
              <a:solidFill>
                <a:schemeClr val="bg1">
                  <a:lumMod val="65000"/>
                </a:schemeClr>
              </a:solidFill>
              <a:effectLst/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25757" b="69999"/>
          <a:stretch/>
        </p:blipFill>
        <p:spPr>
          <a:xfrm>
            <a:off x="1133475" y="2695039"/>
            <a:ext cx="99250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7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5536" y="5860742"/>
            <a:ext cx="12209765" cy="990600"/>
          </a:xfrm>
          <a:prstGeom prst="rect">
            <a:avLst/>
          </a:prstGeom>
          <a:solidFill>
            <a:srgbClr val="F5F5F7"/>
          </a:solidFill>
          <a:ln>
            <a:solidFill>
              <a:srgbClr val="F5F5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5F5F7"/>
                </a:solidFill>
              </a:ln>
              <a:solidFill>
                <a:srgbClr val="F5F5F7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209765" cy="990600"/>
          </a:xfrm>
          <a:prstGeom prst="rect">
            <a:avLst/>
          </a:prstGeom>
          <a:solidFill>
            <a:srgbClr val="F5F5F7"/>
          </a:solidFill>
          <a:ln>
            <a:solidFill>
              <a:srgbClr val="F5F5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5F5F7"/>
                </a:solidFill>
              </a:ln>
              <a:solidFill>
                <a:srgbClr val="F5F5F7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36" y="197140"/>
            <a:ext cx="12192000" cy="64570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50" y="-2286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5536" y="5860742"/>
            <a:ext cx="12209765" cy="990600"/>
          </a:xfrm>
          <a:prstGeom prst="rect">
            <a:avLst/>
          </a:prstGeom>
          <a:solidFill>
            <a:srgbClr val="F5F5F7"/>
          </a:solidFill>
          <a:ln>
            <a:solidFill>
              <a:srgbClr val="F5F5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5F5F7"/>
                </a:solidFill>
              </a:ln>
              <a:solidFill>
                <a:srgbClr val="F5F5F7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209765" cy="990600"/>
          </a:xfrm>
          <a:prstGeom prst="rect">
            <a:avLst/>
          </a:prstGeom>
          <a:solidFill>
            <a:srgbClr val="F5F5F7"/>
          </a:solidFill>
          <a:ln>
            <a:solidFill>
              <a:srgbClr val="F5F5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5F5F7"/>
                </a:solidFill>
              </a:ln>
              <a:solidFill>
                <a:srgbClr val="F5F5F7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174"/>
            <a:ext cx="12192000" cy="64636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50" y="-2286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2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50" y="-2286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50" y="-2286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7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50" y="-2286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50" y="-2286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1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12192000" cy="6857236"/>
            <a:chOff x="0" y="760"/>
            <a:chExt cx="12192000" cy="685723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47781" y="145249"/>
              <a:ext cx="1106284" cy="50613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60"/>
              <a:ext cx="12192000" cy="685723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43200" y="2438400"/>
            <a:ext cx="639572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试用期述职报告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24400" y="3643837"/>
            <a:ext cx="295471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sz="16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姓名</a:t>
            </a:r>
            <a:r>
              <a:rPr lang="zh-CN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：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 marL="12700">
              <a:lnSpc>
                <a:spcPct val="150000"/>
              </a:lnSpc>
            </a:pPr>
            <a:r>
              <a:rPr lang="zh-CN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组别：</a:t>
            </a:r>
            <a:endParaRPr lang="en-US" altLang="zh-CN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 marL="12700">
              <a:lnSpc>
                <a:spcPct val="150000"/>
              </a:lnSpc>
            </a:pPr>
            <a:r>
              <a:rPr lang="zh-CN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职位：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50" y="-2286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7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50" y="-2286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2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50" y="-2286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0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50" y="-2286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1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-19964400"/>
            <a:ext cx="115519200" cy="6497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02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-23926800"/>
            <a:ext cx="103523710" cy="5785148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0"/>
            <a:ext cx="12192000" cy="681317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01600"/>
            <a:ext cx="12192000" cy="681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98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-17449800"/>
            <a:ext cx="103523710" cy="5785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86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18EAD5-11C1-2442-8F00-A510077B3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7641771"/>
            <a:ext cx="1104900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51F570-8954-490B-B370-73C12A469B6A}"/>
              </a:ext>
            </a:extLst>
          </p:cNvPr>
          <p:cNvSpPr txBox="1"/>
          <p:nvPr/>
        </p:nvSpPr>
        <p:spPr>
          <a:xfrm>
            <a:off x="4844696" y="1308657"/>
            <a:ext cx="2502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iPhone</a:t>
            </a:r>
            <a:r>
              <a:rPr kumimoji="1" lang="zh-CN" altLang="en-US" sz="3600" b="1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3600" b="1" dirty="0">
                <a:solidFill>
                  <a:schemeClr val="bg1">
                    <a:alpha val="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</a:t>
            </a:r>
            <a:endParaRPr kumimoji="1" lang="zh-CN" altLang="en-US" sz="3600" b="1" dirty="0">
              <a:solidFill>
                <a:schemeClr val="bg1">
                  <a:alpha val="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11"/>
            <a:ext cx="12192000" cy="681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88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18EAD5-11C1-2442-8F00-A510077B3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8" y="2033750"/>
            <a:ext cx="7772404" cy="48242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3C070A9-EB1F-7348-BED1-606EB9056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46834"/>
            <a:ext cx="10224528" cy="1676400"/>
          </a:xfrm>
          <a:prstGeom prst="rect">
            <a:avLst/>
          </a:prstGeom>
        </p:spPr>
      </p:pic>
      <p:pic>
        <p:nvPicPr>
          <p:cNvPr id="5" name="图片 4" descr="图片包含 游戏机, 刀&#10;&#10;描述已自动生成">
            <a:extLst>
              <a:ext uri="{FF2B5EF4-FFF2-40B4-BE49-F238E27FC236}">
                <a16:creationId xmlns:a16="http://schemas.microsoft.com/office/drawing/2014/main" id="{489A85E6-954D-AB4B-8969-98CE66EC0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397" y="9912068"/>
            <a:ext cx="19199075" cy="2457732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A61E928C-93E7-E64F-BD1D-0CC3FAF731B1}"/>
              </a:ext>
            </a:extLst>
          </p:cNvPr>
          <p:cNvSpPr/>
          <p:nvPr/>
        </p:nvSpPr>
        <p:spPr>
          <a:xfrm>
            <a:off x="1111589" y="12329110"/>
            <a:ext cx="360000" cy="360000"/>
          </a:xfrm>
          <a:prstGeom prst="ellipse">
            <a:avLst/>
          </a:prstGeom>
          <a:solidFill>
            <a:srgbClr val="FEE681"/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0AC639B-75D3-7F47-B7EB-8D11CCE49087}"/>
              </a:ext>
            </a:extLst>
          </p:cNvPr>
          <p:cNvSpPr/>
          <p:nvPr/>
        </p:nvSpPr>
        <p:spPr>
          <a:xfrm>
            <a:off x="1680681" y="13230810"/>
            <a:ext cx="360000" cy="360000"/>
          </a:xfrm>
          <a:prstGeom prst="ellipse">
            <a:avLst/>
          </a:prstGeom>
          <a:solidFill>
            <a:srgbClr val="AEE1CD"/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480DD60-84CB-424D-AE9A-B367B9EFCB82}"/>
              </a:ext>
            </a:extLst>
          </p:cNvPr>
          <p:cNvSpPr/>
          <p:nvPr/>
        </p:nvSpPr>
        <p:spPr>
          <a:xfrm>
            <a:off x="2249773" y="13891210"/>
            <a:ext cx="360000" cy="360000"/>
          </a:xfrm>
          <a:prstGeom prst="ellipse">
            <a:avLst/>
          </a:prstGeom>
          <a:solidFill>
            <a:srgbClr val="1F2020"/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A576A3D-2DC0-EA47-BDB7-D5BD1E7B9F48}"/>
              </a:ext>
            </a:extLst>
          </p:cNvPr>
          <p:cNvSpPr/>
          <p:nvPr/>
        </p:nvSpPr>
        <p:spPr>
          <a:xfrm>
            <a:off x="3387958" y="15288210"/>
            <a:ext cx="360000" cy="360000"/>
          </a:xfrm>
          <a:prstGeom prst="ellipse">
            <a:avLst/>
          </a:prstGeom>
          <a:solidFill>
            <a:srgbClr val="BA0B2E"/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7404F084-E9F9-1B4B-BD90-7EE33B4106BC}"/>
              </a:ext>
            </a:extLst>
          </p:cNvPr>
          <p:cNvSpPr/>
          <p:nvPr/>
        </p:nvSpPr>
        <p:spPr>
          <a:xfrm>
            <a:off x="2818865" y="14475410"/>
            <a:ext cx="360000" cy="360000"/>
          </a:xfrm>
          <a:prstGeom prst="ellipse">
            <a:avLst/>
          </a:prstGeom>
          <a:solidFill>
            <a:srgbClr val="F9F6EF"/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F9F8D4C-1B32-C84F-AAFF-A98DDA9E089C}"/>
              </a:ext>
            </a:extLst>
          </p:cNvPr>
          <p:cNvSpPr/>
          <p:nvPr/>
        </p:nvSpPr>
        <p:spPr>
          <a:xfrm>
            <a:off x="542497" y="11833810"/>
            <a:ext cx="360000" cy="360000"/>
          </a:xfrm>
          <a:prstGeom prst="ellipse">
            <a:avLst/>
          </a:prstGeom>
          <a:solidFill>
            <a:srgbClr val="D1CDDA"/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C5A8BD5-ACB7-5348-B1FA-DC1EF3193184}"/>
              </a:ext>
            </a:extLst>
          </p:cNvPr>
          <p:cNvSpPr txBox="1"/>
          <p:nvPr/>
        </p:nvSpPr>
        <p:spPr>
          <a:xfrm>
            <a:off x="1555099" y="128135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绿色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68261"/>
            <a:ext cx="12192000" cy="681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70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6A9C6BAA-CBCB-FF4B-8D7D-5FC0FC9F2FEA}"/>
              </a:ext>
            </a:extLst>
          </p:cNvPr>
          <p:cNvSpPr txBox="1"/>
          <p:nvPr/>
        </p:nvSpPr>
        <p:spPr>
          <a:xfrm>
            <a:off x="3017431" y="992772"/>
            <a:ext cx="61571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四个方面，一次说完。</a:t>
            </a:r>
            <a:endParaRPr kumimoji="1" lang="en-US" altLang="zh-CN" sz="48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zh-CN" altLang="en-US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从四个方面分析</a:t>
            </a:r>
            <a:r>
              <a:rPr kumimoji="1" lang="en-US" altLang="zh-CN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Apple</a:t>
            </a:r>
            <a:r>
              <a:rPr kumimoji="1" lang="zh-CN" altLang="en-US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网页的特点。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这期视频为我们将分析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Apple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在配图，文案，图文排版以及动画方面为何引人注目。领悟到精髓，轻松使你明白如何让你的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PPT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“果味十足”。</a:t>
            </a:r>
            <a:endParaRPr kumimoji="1" lang="zh-CN" altLang="en-US" sz="1600" dirty="0">
              <a:solidFill>
                <a:schemeClr val="bg1">
                  <a:lumMod val="7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7715915-D98A-884B-83BD-CD7100A94C42}"/>
              </a:ext>
            </a:extLst>
          </p:cNvPr>
          <p:cNvGrpSpPr/>
          <p:nvPr/>
        </p:nvGrpSpPr>
        <p:grpSpPr>
          <a:xfrm>
            <a:off x="5389691" y="2992726"/>
            <a:ext cx="1412618" cy="369332"/>
            <a:chOff x="5318382" y="3059668"/>
            <a:chExt cx="1412618" cy="369332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FC9A4FD-62FD-0E4A-BD2A-146F467D8B24}"/>
                </a:ext>
              </a:extLst>
            </p:cNvPr>
            <p:cNvSpPr txBox="1"/>
            <p:nvPr/>
          </p:nvSpPr>
          <p:spPr>
            <a:xfrm>
              <a:off x="5318382" y="305966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rgbClr val="0070C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进一步了解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80CA098A-8D5E-874D-B1B2-A10D6FD6E7CB}"/>
                </a:ext>
              </a:extLst>
            </p:cNvPr>
            <p:cNvGrpSpPr/>
            <p:nvPr/>
          </p:nvGrpSpPr>
          <p:grpSpPr>
            <a:xfrm>
              <a:off x="6657210" y="3157807"/>
              <a:ext cx="73790" cy="147653"/>
              <a:chOff x="6657210" y="3141634"/>
              <a:chExt cx="101062" cy="202224"/>
            </a:xfrm>
          </p:grpSpPr>
          <p:cxnSp>
            <p:nvCxnSpPr>
              <p:cNvPr id="22" name="直线连接符 21">
                <a:extLst>
                  <a:ext uri="{FF2B5EF4-FFF2-40B4-BE49-F238E27FC236}">
                    <a16:creationId xmlns:a16="http://schemas.microsoft.com/office/drawing/2014/main" id="{F2FB1BEB-7EC3-5A4B-8205-9DBDC38F2B3D}"/>
                  </a:ext>
                </a:extLst>
              </p:cNvPr>
              <p:cNvCxnSpPr/>
              <p:nvPr/>
            </p:nvCxnSpPr>
            <p:spPr>
              <a:xfrm>
                <a:off x="6657210" y="3141634"/>
                <a:ext cx="101062" cy="101061"/>
              </a:xfrm>
              <a:prstGeom prst="line">
                <a:avLst/>
              </a:prstGeom>
              <a:ln w="19050" cap="rnd">
                <a:solidFill>
                  <a:srgbClr val="0070C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线连接符 22">
                <a:extLst>
                  <a:ext uri="{FF2B5EF4-FFF2-40B4-BE49-F238E27FC236}">
                    <a16:creationId xmlns:a16="http://schemas.microsoft.com/office/drawing/2014/main" id="{4BCA0BE5-C4B0-324F-9571-5AF7EA52074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657210" y="3242797"/>
                <a:ext cx="101061" cy="101062"/>
              </a:xfrm>
              <a:prstGeom prst="line">
                <a:avLst/>
              </a:prstGeom>
              <a:ln w="19050" cap="rnd">
                <a:solidFill>
                  <a:srgbClr val="0070C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29" y="4436959"/>
            <a:ext cx="1619644" cy="16489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494" y="4436959"/>
            <a:ext cx="1619644" cy="16590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80" y="4447033"/>
            <a:ext cx="1630954" cy="164896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824" y="4447032"/>
            <a:ext cx="1619645" cy="164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8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360042" y="1295400"/>
            <a:ext cx="9993758" cy="10227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Char char="•"/>
              <a:tabLst>
                <a:tab pos="185420" algn="l"/>
              </a:tabLst>
            </a:pPr>
            <a:r>
              <a:rPr lang="zh-CN" altLang="en-US" sz="16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请参考本模板制作述职报告，请按照要求时间提交</a:t>
            </a:r>
            <a:endParaRPr lang="en-US" altLang="zh-CN" sz="1600" spc="-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 marL="184785" indent="-172720">
              <a:lnSpc>
                <a:spcPct val="100000"/>
              </a:lnSpc>
              <a:spcBef>
                <a:spcPts val="95"/>
              </a:spcBef>
              <a:buChar char="•"/>
              <a:tabLst>
                <a:tab pos="185420" algn="l"/>
              </a:tabLs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内容需务实、准确、有话直说，表达形式灵活，由申请转正本人完成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 marL="184785" indent="-172720">
              <a:lnSpc>
                <a:spcPct val="100000"/>
              </a:lnSpc>
              <a:spcBef>
                <a:spcPts val="95"/>
              </a:spcBef>
              <a:buChar char="•"/>
              <a:tabLst>
                <a:tab pos="185420" algn="l"/>
              </a:tabLs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报告包括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个部分：（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）个人介绍；（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职位职责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工作业绩；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能力胜任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；（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）未来规划和建议。其中黑色字体为标题，灰色字体会建议内容说明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26807" y="838200"/>
            <a:ext cx="4234815" cy="378950"/>
          </a:xfrm>
          <a:prstGeom prst="rect">
            <a:avLst/>
          </a:prstGeom>
          <a:solidFill>
            <a:srgbClr val="C00000"/>
          </a:solidFill>
        </p:spPr>
        <p:txBody>
          <a:bodyPr vert="horz" wrap="square" lIns="0" tIns="0" rIns="0" bIns="0" rtlCol="0" anchor="ctr" anchorCtr="0">
            <a:noAutofit/>
          </a:bodyPr>
          <a:lstStyle/>
          <a:p>
            <a:pPr marL="91440">
              <a:lnSpc>
                <a:spcPct val="100000"/>
              </a:lnSpc>
              <a:spcBef>
                <a:spcPts val="1035"/>
              </a:spcBef>
            </a:pPr>
            <a:r>
              <a:rPr lang="zh-CN" altLang="en-US" sz="1600" b="1" spc="-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准备报告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0733" y="840354"/>
            <a:ext cx="316954" cy="377667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9969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785"/>
              </a:spcBef>
            </a:pPr>
            <a:r>
              <a:rPr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1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15" name="object 7"/>
          <p:cNvSpPr txBox="1">
            <a:spLocks/>
          </p:cNvSpPr>
          <p:nvPr/>
        </p:nvSpPr>
        <p:spPr>
          <a:xfrm>
            <a:off x="565505" y="230835"/>
            <a:ext cx="827369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5400" b="1" i="0">
                <a:solidFill>
                  <a:schemeClr val="bg1"/>
                </a:solidFill>
                <a:latin typeface="微软雅黑" panose="020B0503020204020204" charset="-122"/>
                <a:ea typeface="+mj-ea"/>
                <a:cs typeface="微软雅黑" panose="020B0503020204020204" charset="-122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zh-CN" altLang="en-US" sz="2800" b="0" kern="0" spc="-1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转正述职安排</a:t>
            </a:r>
            <a:r>
              <a:rPr lang="zh-CN" altLang="en-US" sz="2800" b="0" kern="0" spc="-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说明（提交时可删去此页）</a:t>
            </a:r>
            <a:endParaRPr lang="zh-CN" altLang="en-US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bject 7"/>
          <p:cNvSpPr txBox="1"/>
          <p:nvPr/>
        </p:nvSpPr>
        <p:spPr>
          <a:xfrm>
            <a:off x="1326807" y="3581400"/>
            <a:ext cx="4234815" cy="378950"/>
          </a:xfrm>
          <a:prstGeom prst="rect">
            <a:avLst/>
          </a:prstGeom>
          <a:solidFill>
            <a:srgbClr val="C00000"/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marL="91440">
              <a:lnSpc>
                <a:spcPct val="100000"/>
              </a:lnSpc>
              <a:spcBef>
                <a:spcPts val="1035"/>
              </a:spcBef>
              <a:defRPr sz="1600" b="1" spc="-1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述职当天流程</a:t>
            </a:r>
            <a:endParaRPr dirty="0"/>
          </a:p>
        </p:txBody>
      </p:sp>
      <p:sp>
        <p:nvSpPr>
          <p:cNvPr id="17" name="object 8"/>
          <p:cNvSpPr txBox="1"/>
          <p:nvPr/>
        </p:nvSpPr>
        <p:spPr>
          <a:xfrm>
            <a:off x="980733" y="3583554"/>
            <a:ext cx="316954" cy="377667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9969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785"/>
              </a:spcBef>
            </a:pPr>
            <a:r>
              <a:rPr 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2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18" name="object 5"/>
          <p:cNvSpPr txBox="1"/>
          <p:nvPr/>
        </p:nvSpPr>
        <p:spPr>
          <a:xfrm>
            <a:off x="1476920" y="4038600"/>
            <a:ext cx="9993758" cy="5174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Char char="•"/>
              <a:tabLst>
                <a:tab pos="185420" algn="l"/>
              </a:tabLst>
            </a:pPr>
            <a:r>
              <a:rPr lang="zh-CN" altLang="en-US" sz="16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申请转正人述职阐述（约</a:t>
            </a:r>
            <a:r>
              <a:rPr lang="en-US" altLang="zh-CN" sz="16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15-20</a:t>
            </a:r>
            <a:r>
              <a:rPr lang="zh-CN" altLang="en-US" sz="16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分钟）</a:t>
            </a:r>
            <a:endParaRPr lang="en-US" altLang="zh-CN" sz="1600" spc="-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 marL="184785" indent="-172720">
              <a:lnSpc>
                <a:spcPct val="100000"/>
              </a:lnSpc>
              <a:spcBef>
                <a:spcPts val="95"/>
              </a:spcBef>
              <a:buChar char="•"/>
              <a:tabLst>
                <a:tab pos="185420" algn="l"/>
              </a:tabLst>
            </a:pPr>
            <a:r>
              <a:rPr lang="zh-CN" altLang="en-US" sz="16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评委提问（</a:t>
            </a:r>
            <a:r>
              <a:rPr lang="en-US" altLang="zh-CN" sz="16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5-10</a:t>
            </a:r>
            <a:r>
              <a:rPr lang="zh-CN" altLang="en-US" sz="16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分钟）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19" name="object 7"/>
          <p:cNvSpPr txBox="1"/>
          <p:nvPr/>
        </p:nvSpPr>
        <p:spPr>
          <a:xfrm>
            <a:off x="1347460" y="4783894"/>
            <a:ext cx="4234815" cy="378950"/>
          </a:xfrm>
          <a:prstGeom prst="rect">
            <a:avLst/>
          </a:prstGeom>
          <a:solidFill>
            <a:srgbClr val="C00000"/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marL="91440">
              <a:lnSpc>
                <a:spcPct val="100000"/>
              </a:lnSpc>
              <a:spcBef>
                <a:spcPts val="1035"/>
              </a:spcBef>
              <a:defRPr sz="1600" b="1" spc="-1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转正评估维度</a:t>
            </a:r>
            <a:endParaRPr dirty="0"/>
          </a:p>
        </p:txBody>
      </p:sp>
      <p:sp>
        <p:nvSpPr>
          <p:cNvPr id="20" name="object 8"/>
          <p:cNvSpPr txBox="1"/>
          <p:nvPr/>
        </p:nvSpPr>
        <p:spPr>
          <a:xfrm>
            <a:off x="1001386" y="4786048"/>
            <a:ext cx="316954" cy="377667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9969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785"/>
              </a:spcBef>
            </a:pPr>
            <a:r>
              <a:rPr 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3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21" name="object 5"/>
          <p:cNvSpPr txBox="1"/>
          <p:nvPr/>
        </p:nvSpPr>
        <p:spPr>
          <a:xfrm>
            <a:off x="1389162" y="5257800"/>
            <a:ext cx="10298558" cy="1035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spcBef>
                <a:spcPts val="95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lang="zh-CN" altLang="en-US" sz="16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 工作表现：工作能力是否胜任、工作产出是否符合要求</a:t>
            </a:r>
            <a:endParaRPr lang="en-US" altLang="zh-CN" sz="1600" spc="-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 marL="184785" indent="-172720">
              <a:spcBef>
                <a:spcPts val="95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lang="zh-CN" altLang="en-US" sz="16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 团队协作表现</a:t>
            </a:r>
            <a:endParaRPr lang="en-US" altLang="zh-CN" sz="1600" spc="-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 marL="184785" indent="-172720">
              <a:spcBef>
                <a:spcPts val="95"/>
              </a:spcBef>
              <a:buFont typeface="Arial" panose="020B0604020202020204"/>
              <a:buChar char="•"/>
              <a:tabLst>
                <a:tab pos="185420" algn="l"/>
              </a:tabLst>
            </a:pPr>
            <a:r>
              <a:rPr lang="zh-CN" altLang="en-US" sz="16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 胜任能力</a:t>
            </a:r>
            <a:endParaRPr lang="en-US" altLang="zh-CN" sz="1600" spc="-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 marL="184785" indent="-172720">
              <a:spcBef>
                <a:spcPts val="95"/>
              </a:spcBef>
              <a:buFont typeface="Arial" panose="020B0604020202020204"/>
              <a:buChar char="•"/>
              <a:tabLst>
                <a:tab pos="185420" algn="l"/>
              </a:tabLst>
            </a:pPr>
            <a:endParaRPr lang="en-US" altLang="zh-CN" sz="1600" spc="-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27981" y="2373879"/>
            <a:ext cx="10620920" cy="856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">
              <a:spcBef>
                <a:spcPts val="95"/>
              </a:spcBef>
              <a:tabLst>
                <a:tab pos="185420" algn="l"/>
              </a:tabLst>
            </a:pPr>
            <a:r>
              <a:rPr lang="zh-CN" altLang="en-US" sz="16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注：</a:t>
            </a:r>
            <a:endParaRPr lang="en-US" altLang="zh-CN" sz="1600" spc="-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 marL="12065">
              <a:spcBef>
                <a:spcPts val="95"/>
              </a:spcBef>
              <a:tabLst>
                <a:tab pos="185420" algn="l"/>
              </a:tabLst>
            </a:pPr>
            <a:r>
              <a:rPr lang="zh-CN" altLang="en-US" sz="16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（</a:t>
            </a:r>
            <a:r>
              <a:rPr lang="en-US" altLang="zh-CN" sz="16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1</a:t>
            </a:r>
            <a:r>
              <a:rPr lang="zh-CN" altLang="en-US" sz="16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）述职中可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列</a:t>
            </a:r>
            <a:r>
              <a:rPr lang="zh-CN" altLang="en-US" sz="16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举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具体事例详细阐述，选择最能体现个人价值的事件，呈现具体工作、事件结果，对业务的影</a:t>
            </a:r>
            <a:r>
              <a:rPr lang="zh-CN" altLang="en-US" sz="16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响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 marL="12065">
              <a:spcBef>
                <a:spcPts val="95"/>
              </a:spcBef>
              <a:tabLst>
                <a:tab pos="185420" algn="l"/>
              </a:tabLs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）任职资格可在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OA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中查询，具体查询方式后附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5A61679E-CD83-9848-9224-E2E05321349C}"/>
              </a:ext>
            </a:extLst>
          </p:cNvPr>
          <p:cNvSpPr txBox="1"/>
          <p:nvPr/>
        </p:nvSpPr>
        <p:spPr>
          <a:xfrm>
            <a:off x="4793983" y="1582341"/>
            <a:ext cx="61571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清晰，</a:t>
            </a:r>
            <a:endParaRPr kumimoji="1" lang="en-US" altLang="zh-CN" sz="48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zh-CN" altLang="en-US" sz="48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再清晰，</a:t>
            </a:r>
            <a:endParaRPr kumimoji="1" lang="en-US" altLang="zh-CN" sz="48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zh-CN" altLang="en-US" sz="48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并且无界。</a:t>
            </a:r>
            <a:endParaRPr kumimoji="1" lang="en-US" altLang="zh-CN" sz="48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zh-CN" altLang="en-US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尽肯能地使用高清素材。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无论是产品的宣传，或是案例的展示，在选择图片的时候一定要保证图片的像素不低于你屏幕的分辨率。同时，如果是展示产品，要记得扣除掉图片的边框，或者改变背景颜色，使你的产品与背景融为一体。</a:t>
            </a:r>
            <a:endParaRPr kumimoji="1" lang="zh-CN" altLang="en-US" sz="1600" dirty="0">
              <a:solidFill>
                <a:schemeClr val="bg1">
                  <a:lumMod val="7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2209800"/>
            <a:ext cx="2921728" cy="273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88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11"/>
            <a:ext cx="12192000" cy="681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74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6767FF-805D-3445-B836-5EFBA01A3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010" y="4393003"/>
            <a:ext cx="1451094" cy="15344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C773F22-46AA-394D-80B4-65E1CFC21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194" y="4447033"/>
            <a:ext cx="1602378" cy="14263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8168BD-806B-2649-B64A-EF74D1FBE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293" y="4388371"/>
            <a:ext cx="1376996" cy="15437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00431F6-E824-684E-BA1C-9CD7D4AB05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588824" y="4418046"/>
            <a:ext cx="1592982" cy="148436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A9C6BAA-CBCB-FF4B-8D7D-5FC0FC9F2FEA}"/>
              </a:ext>
            </a:extLst>
          </p:cNvPr>
          <p:cNvSpPr txBox="1"/>
          <p:nvPr/>
        </p:nvSpPr>
        <p:spPr>
          <a:xfrm>
            <a:off x="3017431" y="992772"/>
            <a:ext cx="61571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四个方面，一次说完。</a:t>
            </a:r>
            <a:endParaRPr kumimoji="1" lang="en-US" altLang="zh-CN" sz="48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zh-CN" altLang="en-US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从四个方面分析</a:t>
            </a:r>
            <a:r>
              <a:rPr kumimoji="1" lang="en-US" altLang="zh-CN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Apple</a:t>
            </a:r>
            <a:r>
              <a:rPr kumimoji="1" lang="zh-CN" altLang="en-US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网页的特点。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这期视频为我们将分析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Apple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在配图，文案，图文排版以及动画方面为何引人注目。领悟到精髓，轻松使你明白如何让你的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PPT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“果味十足”。</a:t>
            </a:r>
            <a:endParaRPr kumimoji="1" lang="zh-CN" altLang="en-US" sz="1600" dirty="0">
              <a:solidFill>
                <a:schemeClr val="bg1">
                  <a:lumMod val="7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7715915-D98A-884B-83BD-CD7100A94C42}"/>
              </a:ext>
            </a:extLst>
          </p:cNvPr>
          <p:cNvGrpSpPr/>
          <p:nvPr/>
        </p:nvGrpSpPr>
        <p:grpSpPr>
          <a:xfrm>
            <a:off x="5389691" y="2992726"/>
            <a:ext cx="1412618" cy="369332"/>
            <a:chOff x="5318382" y="3059668"/>
            <a:chExt cx="1412618" cy="369332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FC9A4FD-62FD-0E4A-BD2A-146F467D8B24}"/>
                </a:ext>
              </a:extLst>
            </p:cNvPr>
            <p:cNvSpPr txBox="1"/>
            <p:nvPr/>
          </p:nvSpPr>
          <p:spPr>
            <a:xfrm>
              <a:off x="5318382" y="305966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rgbClr val="0070C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进一步了解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80CA098A-8D5E-874D-B1B2-A10D6FD6E7CB}"/>
                </a:ext>
              </a:extLst>
            </p:cNvPr>
            <p:cNvGrpSpPr/>
            <p:nvPr/>
          </p:nvGrpSpPr>
          <p:grpSpPr>
            <a:xfrm>
              <a:off x="6657210" y="3157807"/>
              <a:ext cx="73790" cy="147653"/>
              <a:chOff x="6657210" y="3141634"/>
              <a:chExt cx="101062" cy="202224"/>
            </a:xfrm>
          </p:grpSpPr>
          <p:cxnSp>
            <p:nvCxnSpPr>
              <p:cNvPr id="22" name="直线连接符 21">
                <a:extLst>
                  <a:ext uri="{FF2B5EF4-FFF2-40B4-BE49-F238E27FC236}">
                    <a16:creationId xmlns:a16="http://schemas.microsoft.com/office/drawing/2014/main" id="{F2FB1BEB-7EC3-5A4B-8205-9DBDC38F2B3D}"/>
                  </a:ext>
                </a:extLst>
              </p:cNvPr>
              <p:cNvCxnSpPr/>
              <p:nvPr/>
            </p:nvCxnSpPr>
            <p:spPr>
              <a:xfrm>
                <a:off x="6657210" y="3141634"/>
                <a:ext cx="101062" cy="101061"/>
              </a:xfrm>
              <a:prstGeom prst="line">
                <a:avLst/>
              </a:prstGeom>
              <a:ln w="19050" cap="rnd">
                <a:solidFill>
                  <a:srgbClr val="0070C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线连接符 22">
                <a:extLst>
                  <a:ext uri="{FF2B5EF4-FFF2-40B4-BE49-F238E27FC236}">
                    <a16:creationId xmlns:a16="http://schemas.microsoft.com/office/drawing/2014/main" id="{4BCA0BE5-C4B0-324F-9571-5AF7EA52074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657210" y="3242797"/>
                <a:ext cx="101061" cy="101062"/>
              </a:xfrm>
              <a:prstGeom prst="line">
                <a:avLst/>
              </a:prstGeom>
              <a:ln w="19050" cap="rnd">
                <a:solidFill>
                  <a:srgbClr val="0070C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7806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5A61679E-CD83-9848-9224-E2E05321349C}"/>
              </a:ext>
            </a:extLst>
          </p:cNvPr>
          <p:cNvSpPr txBox="1"/>
          <p:nvPr/>
        </p:nvSpPr>
        <p:spPr>
          <a:xfrm>
            <a:off x="4559204" y="1951672"/>
            <a:ext cx="646302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骚气的文案，</a:t>
            </a:r>
            <a:endParaRPr kumimoji="1" lang="en-US" altLang="zh-CN" sz="48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zh-CN" altLang="en-US" sz="48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才</a:t>
            </a:r>
            <a:r>
              <a:rPr kumimoji="1" lang="en-US" altLang="zh-CN" sz="48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hold</a:t>
            </a:r>
            <a:r>
              <a:rPr kumimoji="1" lang="zh-CN" altLang="en-US" sz="48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得住霸气的网站。</a:t>
            </a:r>
            <a:endParaRPr kumimoji="1" lang="en-US" altLang="zh-CN" sz="48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zh-CN" altLang="en-US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文案越骚越好。</a:t>
            </a:r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要让文案朗朗上口，就得押韵或对偶。你可以用数字来对偶，比如之前的“四个方面，一次说完。”或者用相同的文字来结尾。比如之前的“文字大一点，图片整齐点。”或者像这一页的文案一样使用相同的韵脚。</a:t>
            </a:r>
            <a:endParaRPr kumimoji="1" lang="zh-CN" altLang="en-US" sz="1600" dirty="0">
              <a:solidFill>
                <a:schemeClr val="bg1">
                  <a:lumMod val="7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8168BD-806B-2649-B64A-EF74D1FBE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997644"/>
            <a:ext cx="4337538" cy="486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82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9600" y="762000"/>
            <a:ext cx="10820400" cy="936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（二）回顾和工作思考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               </a:t>
            </a:r>
          </a:p>
        </p:txBody>
      </p:sp>
      <p:sp>
        <p:nvSpPr>
          <p:cNvPr id="5" name="矩形 4"/>
          <p:cNvSpPr/>
          <p:nvPr/>
        </p:nvSpPr>
        <p:spPr>
          <a:xfrm>
            <a:off x="1219200" y="1295400"/>
            <a:ext cx="10287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1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、工作体会和经验总结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/>
            </a:r>
            <a:b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</a:b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谈谈自己对项目以及自己负责的工作的理解和思考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973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9600" y="762000"/>
            <a:ext cx="10820400" cy="936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（三）团队融入与合作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               </a:t>
            </a:r>
          </a:p>
        </p:txBody>
      </p:sp>
      <p:sp>
        <p:nvSpPr>
          <p:cNvPr id="5" name="矩形 4"/>
          <p:cNvSpPr/>
          <p:nvPr/>
        </p:nvSpPr>
        <p:spPr>
          <a:xfrm>
            <a:off x="1219200" y="1295400"/>
            <a:ext cx="10287000" cy="936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1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、聊聊对部门和工作室的感受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2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、结合案例聊聊与其它成员的合作过程和心得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3400" y="238780"/>
            <a:ext cx="34105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0" spc="-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三、团队融入和合作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629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 txBox="1"/>
          <p:nvPr/>
        </p:nvSpPr>
        <p:spPr>
          <a:xfrm>
            <a:off x="838200" y="838200"/>
            <a:ext cx="105918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（一）未来工作目标和规划：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95400" y="1295400"/>
            <a:ext cx="6096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1.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未来半年到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1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年内个人的工作目标和规划是什么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6" name="object 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489005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800" spc="-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四、未来规划</a:t>
            </a:r>
            <a:endParaRPr sz="2800" spc="-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7340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 txBox="1"/>
          <p:nvPr/>
        </p:nvSpPr>
        <p:spPr>
          <a:xfrm>
            <a:off x="838200" y="838200"/>
            <a:ext cx="105918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（二）个人能力提升和发展：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95400" y="1295400"/>
            <a:ext cx="7162800" cy="936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1.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对于个人未来的职业规划和期望是怎样的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2.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结合职业规划，认为自己在哪些方面还需要更多的积累和学习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6" name="object 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489005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800" spc="-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四、未来规划</a:t>
            </a:r>
            <a:endParaRPr sz="2800" spc="-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58754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489005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800" spc="-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五、建议和意见</a:t>
            </a:r>
            <a:endParaRPr sz="2800" spc="-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9600" y="914400"/>
            <a:ext cx="1082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（一）合理化建议和意见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19200" y="1447800"/>
            <a:ext cx="960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indent="0">
              <a:buNone/>
            </a:pP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各方面都可以，比如流程优化和改进、技术分享迭代、团队管理和氛围等、项目上的建议等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938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3716" y="2970352"/>
            <a:ext cx="298513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Segoe UI Semibold" panose="020B0702040204020203"/>
                <a:cs typeface="Segoe UI Semibold" panose="020B0702040204020203"/>
              </a:rPr>
              <a:t>THANKS</a:t>
            </a:r>
            <a:endParaRPr sz="6000">
              <a:latin typeface="Segoe UI Semibold" panose="020B0702040204020203"/>
              <a:cs typeface="Segoe UI Semibold" panose="020B0702040204020203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745787" y="1066800"/>
            <a:ext cx="3950413" cy="3362739"/>
            <a:chOff x="4604318" y="1926017"/>
            <a:chExt cx="3937000" cy="3319399"/>
          </a:xfrm>
        </p:grpSpPr>
        <p:sp>
          <p:nvSpPr>
            <p:cNvPr id="4" name="object 4"/>
            <p:cNvSpPr/>
            <p:nvPr/>
          </p:nvSpPr>
          <p:spPr>
            <a:xfrm>
              <a:off x="5927978" y="3585717"/>
              <a:ext cx="381000" cy="0"/>
            </a:xfrm>
            <a:custGeom>
              <a:avLst/>
              <a:gdLst/>
              <a:ahLst/>
              <a:cxnLst/>
              <a:rect l="l" t="t" r="r" b="b"/>
              <a:pathLst>
                <a:path w="381000">
                  <a:moveTo>
                    <a:pt x="0" y="0"/>
                  </a:moveTo>
                  <a:lnTo>
                    <a:pt x="38100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4318" y="1926017"/>
              <a:ext cx="3937000" cy="331939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979BB14-A48D-DE4C-9D65-80A3FA177DBC}"/>
              </a:ext>
            </a:extLst>
          </p:cNvPr>
          <p:cNvGrpSpPr/>
          <p:nvPr/>
        </p:nvGrpSpPr>
        <p:grpSpPr>
          <a:xfrm>
            <a:off x="-4110872" y="0"/>
            <a:ext cx="16302872" cy="6862916"/>
            <a:chOff x="-4110872" y="0"/>
            <a:chExt cx="16302872" cy="686291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E84B185-83AB-C54D-AB41-D166E94FE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110872" y="0"/>
              <a:ext cx="12192000" cy="6858000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F4AAEC8-2FA4-CF49-A76E-C4964B53430C}"/>
                </a:ext>
              </a:extLst>
            </p:cNvPr>
            <p:cNvSpPr/>
            <p:nvPr/>
          </p:nvSpPr>
          <p:spPr>
            <a:xfrm>
              <a:off x="8077200" y="0"/>
              <a:ext cx="4114800" cy="686291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5D240B55-7D19-D84C-9D31-DD93D39D5145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50" y="-228600"/>
            <a:ext cx="1219200" cy="1219200"/>
          </a:xfrm>
          <a:prstGeom prst="rect">
            <a:avLst/>
          </a:prstGeom>
        </p:spPr>
      </p:pic>
      <p:sp>
        <p:nvSpPr>
          <p:cNvPr id="28" name="MH_Number_1">
            <a:hlinkClick r:id="rId22" action="ppaction://hlinksldjump"/>
            <a:extLst>
              <a:ext uri="{FF2B5EF4-FFF2-40B4-BE49-F238E27FC236}">
                <a16:creationId xmlns:a16="http://schemas.microsoft.com/office/drawing/2014/main" id="{7E939369-8EE7-C242-8DC5-CF2F5A166C0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862161" y="1317645"/>
            <a:ext cx="475654" cy="4658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9" name="MH_Number_2">
            <a:hlinkClick r:id="rId23" action="ppaction://hlinksldjump"/>
            <a:extLst>
              <a:ext uri="{FF2B5EF4-FFF2-40B4-BE49-F238E27FC236}">
                <a16:creationId xmlns:a16="http://schemas.microsoft.com/office/drawing/2014/main" id="{42A93E6D-9505-D24E-B0DD-31F1B36E230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862161" y="2189924"/>
            <a:ext cx="475654" cy="4658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02</a:t>
            </a:r>
          </a:p>
        </p:txBody>
      </p:sp>
      <p:sp>
        <p:nvSpPr>
          <p:cNvPr id="30" name="MH_Number_3">
            <a:hlinkClick r:id="rId24" action="ppaction://hlinksldjump"/>
            <a:extLst>
              <a:ext uri="{FF2B5EF4-FFF2-40B4-BE49-F238E27FC236}">
                <a16:creationId xmlns:a16="http://schemas.microsoft.com/office/drawing/2014/main" id="{6814CA77-C62C-AE42-BD62-D80BC5C52A0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862161" y="3062203"/>
            <a:ext cx="475654" cy="4658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03</a:t>
            </a:r>
            <a:endParaRPr lang="zh-CN" altLang="en-US" sz="280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1" name="MH_Number_4">
            <a:hlinkClick r:id="" action="ppaction://noaction"/>
            <a:extLst>
              <a:ext uri="{FF2B5EF4-FFF2-40B4-BE49-F238E27FC236}">
                <a16:creationId xmlns:a16="http://schemas.microsoft.com/office/drawing/2014/main" id="{6AD142DE-A8BB-0545-A071-8BF9A58795A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862161" y="3934482"/>
            <a:ext cx="475654" cy="4658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04</a:t>
            </a:r>
            <a:endParaRPr lang="zh-CN" altLang="en-US" sz="280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2" name="MH_Number_5">
            <a:hlinkClick r:id="" action="ppaction://noaction"/>
            <a:extLst>
              <a:ext uri="{FF2B5EF4-FFF2-40B4-BE49-F238E27FC236}">
                <a16:creationId xmlns:a16="http://schemas.microsoft.com/office/drawing/2014/main" id="{9A0EEDEB-47AE-A64D-BD5F-24878CD157D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862161" y="4806761"/>
            <a:ext cx="475654" cy="4658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05</a:t>
            </a:r>
            <a:endParaRPr lang="zh-CN" altLang="en-US" sz="280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MH_Entry_1">
            <a:hlinkClick r:id="rId22" action="ppaction://hlinksldjump"/>
            <a:extLst>
              <a:ext uri="{FF2B5EF4-FFF2-40B4-BE49-F238E27FC236}">
                <a16:creationId xmlns:a16="http://schemas.microsoft.com/office/drawing/2014/main" id="{6EAC110C-294E-7F4B-A71F-3F3C7ABBA89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684481" y="1381463"/>
            <a:ext cx="4933084" cy="29580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自我介绍</a:t>
            </a:r>
          </a:p>
        </p:txBody>
      </p:sp>
      <p:sp>
        <p:nvSpPr>
          <p:cNvPr id="34" name="MH_Entry_2">
            <a:hlinkClick r:id="rId23" action="ppaction://hlinksldjump"/>
            <a:extLst>
              <a:ext uri="{FF2B5EF4-FFF2-40B4-BE49-F238E27FC236}">
                <a16:creationId xmlns:a16="http://schemas.microsoft.com/office/drawing/2014/main" id="{930DC81D-5BB0-0147-B5A6-2836B768539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684481" y="2252928"/>
            <a:ext cx="4933084" cy="29580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职位职责</a:t>
            </a:r>
            <a:r>
              <a:rPr lang="en-US" altLang="zh-CN" sz="28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&amp;</a:t>
            </a:r>
            <a:r>
              <a:rPr lang="zh-CN" altLang="en-US" sz="28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工作报告</a:t>
            </a:r>
          </a:p>
        </p:txBody>
      </p:sp>
      <p:sp>
        <p:nvSpPr>
          <p:cNvPr id="35" name="MH_Entry_4">
            <a:hlinkClick r:id="" action="ppaction://noaction"/>
            <a:extLst>
              <a:ext uri="{FF2B5EF4-FFF2-40B4-BE49-F238E27FC236}">
                <a16:creationId xmlns:a16="http://schemas.microsoft.com/office/drawing/2014/main" id="{8B92B396-C6B4-EC40-9E96-D49CC7F0D27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684481" y="3063313"/>
            <a:ext cx="4933084" cy="29580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融入团队和合作</a:t>
            </a:r>
          </a:p>
        </p:txBody>
      </p:sp>
      <p:sp>
        <p:nvSpPr>
          <p:cNvPr id="36" name="MH_Entry_5">
            <a:hlinkClick r:id="" action="ppaction://noaction"/>
            <a:extLst>
              <a:ext uri="{FF2B5EF4-FFF2-40B4-BE49-F238E27FC236}">
                <a16:creationId xmlns:a16="http://schemas.microsoft.com/office/drawing/2014/main" id="{DF1AE318-F0C3-B642-B73F-F95C719462EC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619942" y="3989873"/>
            <a:ext cx="4933084" cy="29580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未来规划</a:t>
            </a:r>
          </a:p>
        </p:txBody>
      </p:sp>
      <p:sp>
        <p:nvSpPr>
          <p:cNvPr id="37" name="MH_Entry_6">
            <a:hlinkClick r:id="rId23" action="ppaction://hlinksldjump"/>
            <a:extLst>
              <a:ext uri="{FF2B5EF4-FFF2-40B4-BE49-F238E27FC236}">
                <a16:creationId xmlns:a16="http://schemas.microsoft.com/office/drawing/2014/main" id="{E61760F5-1AA9-764F-81F6-789FCDB09693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8619942" y="4872296"/>
            <a:ext cx="4933084" cy="29580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建议和意见</a:t>
            </a:r>
          </a:p>
        </p:txBody>
      </p:sp>
      <p:sp>
        <p:nvSpPr>
          <p:cNvPr id="38" name="MH_Others_1">
            <a:extLst>
              <a:ext uri="{FF2B5EF4-FFF2-40B4-BE49-F238E27FC236}">
                <a16:creationId xmlns:a16="http://schemas.microsoft.com/office/drawing/2014/main" id="{BDFCEF96-5850-8C41-8252-F0D571C865C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326154" y="1381462"/>
            <a:ext cx="293788" cy="28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9" name="MH_Others_2">
            <a:extLst>
              <a:ext uri="{FF2B5EF4-FFF2-40B4-BE49-F238E27FC236}">
                <a16:creationId xmlns:a16="http://schemas.microsoft.com/office/drawing/2014/main" id="{D81D33B9-5CE3-954B-8FFE-390CFB695565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326154" y="2253741"/>
            <a:ext cx="293788" cy="28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endParaRPr lang="zh-CN" altLang="en-US" sz="240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0" name="MH_Others_3">
            <a:extLst>
              <a:ext uri="{FF2B5EF4-FFF2-40B4-BE49-F238E27FC236}">
                <a16:creationId xmlns:a16="http://schemas.microsoft.com/office/drawing/2014/main" id="{FEB99897-208A-7B41-A775-1CF2DCB0E20B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8326154" y="3126020"/>
            <a:ext cx="293788" cy="28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endParaRPr lang="zh-CN" altLang="en-US" sz="240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1" name="MH_Others_4">
            <a:extLst>
              <a:ext uri="{FF2B5EF4-FFF2-40B4-BE49-F238E27FC236}">
                <a16:creationId xmlns:a16="http://schemas.microsoft.com/office/drawing/2014/main" id="{03268706-7781-EE47-871D-88A46F30799D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8326154" y="3998299"/>
            <a:ext cx="293788" cy="28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endParaRPr lang="zh-CN" altLang="en-US" sz="240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2" name="MH_Others_5">
            <a:extLst>
              <a:ext uri="{FF2B5EF4-FFF2-40B4-BE49-F238E27FC236}">
                <a16:creationId xmlns:a16="http://schemas.microsoft.com/office/drawing/2014/main" id="{F47C3C22-6EF9-1940-8BC0-B46836D4759B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8326154" y="4870578"/>
            <a:ext cx="293788" cy="28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endParaRPr lang="zh-CN" altLang="en-US" sz="240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3" name="MH_Others_7">
            <a:extLst>
              <a:ext uri="{FF2B5EF4-FFF2-40B4-BE49-F238E27FC236}">
                <a16:creationId xmlns:a16="http://schemas.microsoft.com/office/drawing/2014/main" id="{5A28DB6A-DBD0-994A-A331-226248457D6D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 rot="16200000">
            <a:off x="3694280" y="2401018"/>
            <a:ext cx="5808000" cy="18620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9600" dirty="0">
                <a:solidFill>
                  <a:srgbClr val="ED1E24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Arial" pitchFamily="34" charset="0"/>
              </a:rPr>
              <a:t>Contents</a:t>
            </a:r>
            <a:endParaRPr lang="zh-CN" altLang="en-US" sz="9600" dirty="0">
              <a:solidFill>
                <a:srgbClr val="ED1E24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Arial" pitchFamily="34" charset="0"/>
            </a:endParaRPr>
          </a:p>
        </p:txBody>
      </p:sp>
      <p:sp>
        <p:nvSpPr>
          <p:cNvPr id="44" name="MH_Others_8">
            <a:extLst>
              <a:ext uri="{FF2B5EF4-FFF2-40B4-BE49-F238E27FC236}">
                <a16:creationId xmlns:a16="http://schemas.microsoft.com/office/drawing/2014/main" id="{F81DE7AF-18D8-B04E-ABC7-B1E538E57666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6101472" y="462722"/>
            <a:ext cx="8002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目录</a:t>
            </a:r>
          </a:p>
        </p:txBody>
      </p:sp>
      <p:cxnSp>
        <p:nvCxnSpPr>
          <p:cNvPr id="45" name="MH_Others_9">
            <a:extLst>
              <a:ext uri="{FF2B5EF4-FFF2-40B4-BE49-F238E27FC236}">
                <a16:creationId xmlns:a16="http://schemas.microsoft.com/office/drawing/2014/main" id="{609FE26A-E62F-7E43-AEE3-F47770724C1C}"/>
              </a:ext>
            </a:extLst>
          </p:cNvPr>
          <p:cNvCxnSpPr/>
          <p:nvPr>
            <p:custDataLst>
              <p:tags r:id="rId18"/>
            </p:custDataLst>
          </p:nvPr>
        </p:nvCxnSpPr>
        <p:spPr>
          <a:xfrm>
            <a:off x="7167639" y="462721"/>
            <a:ext cx="0" cy="5976664"/>
          </a:xfrm>
          <a:prstGeom prst="line">
            <a:avLst/>
          </a:prstGeom>
          <a:ln w="28575">
            <a:solidFill>
              <a:srgbClr val="ED1E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4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95400" y="990600"/>
            <a:ext cx="10058400" cy="12285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本部分为简要自我介绍（本部分说明报告时删去）</a:t>
            </a:r>
            <a:endParaRPr sz="1800" i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18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个人基本信息简述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（</a:t>
            </a:r>
            <a:r>
              <a:rPr sz="18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教育背景、当前职级</a:t>
            </a:r>
            <a:r>
              <a:rPr sz="1800" i="1" spc="-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/</a:t>
            </a:r>
            <a:r>
              <a:rPr sz="18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职位信息、任职经历</a:t>
            </a:r>
            <a:r>
              <a:rPr lang="zh-CN" alt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、爱好能力等</a:t>
            </a:r>
            <a:r>
              <a:rPr sz="1800" i="1" spc="-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）</a:t>
            </a:r>
            <a:endParaRPr sz="1800" i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 marL="355600" indent="-342900">
              <a:lnSpc>
                <a:spcPct val="100000"/>
              </a:lnSpc>
              <a:spcBef>
                <a:spcPts val="1515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其他需介绍内容</a:t>
            </a:r>
            <a:endParaRPr i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381000"/>
            <a:ext cx="324449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800" spc="-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sz="2800" spc="-5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  <a:endParaRPr sz="2800" spc="-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F3975B8-DF2F-CF41-8808-2E77150552FC}"/>
              </a:ext>
            </a:extLst>
          </p:cNvPr>
          <p:cNvGrpSpPr/>
          <p:nvPr/>
        </p:nvGrpSpPr>
        <p:grpSpPr>
          <a:xfrm>
            <a:off x="-396062" y="-4916"/>
            <a:ext cx="13792200" cy="6862916"/>
            <a:chOff x="-1600200" y="-4916"/>
            <a:chExt cx="13792200" cy="686291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00200" y="-2875"/>
              <a:ext cx="12192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1EA71EE-AC03-0A40-AAB5-341574CAFBDF}"/>
                </a:ext>
              </a:extLst>
            </p:cNvPr>
            <p:cNvSpPr/>
            <p:nvPr/>
          </p:nvSpPr>
          <p:spPr>
            <a:xfrm>
              <a:off x="8077200" y="-4916"/>
              <a:ext cx="4114800" cy="68629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50" y="-228600"/>
            <a:ext cx="1219200" cy="1219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1393637-99F9-404B-9DC3-5F1F419B8C51}"/>
              </a:ext>
            </a:extLst>
          </p:cNvPr>
          <p:cNvSpPr txBox="1"/>
          <p:nvPr/>
        </p:nvSpPr>
        <p:spPr>
          <a:xfrm>
            <a:off x="7239000" y="3505200"/>
            <a:ext cx="6157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自我介绍</a:t>
            </a:r>
            <a:endParaRPr kumimoji="1" lang="zh-CN" altLang="en-US" sz="1600" dirty="0">
              <a:solidFill>
                <a:schemeClr val="bg1">
                  <a:lumMod val="7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" name="文本框 2">
            <a:extLst>
              <a:ext uri="{FF2B5EF4-FFF2-40B4-BE49-F238E27FC236}">
                <a16:creationId xmlns:a16="http://schemas.microsoft.com/office/drawing/2014/main" id="{A83844EF-DFC9-5F44-9AC6-7A35DC782DBE}"/>
              </a:ext>
            </a:extLst>
          </p:cNvPr>
          <p:cNvSpPr txBox="1"/>
          <p:nvPr/>
        </p:nvSpPr>
        <p:spPr>
          <a:xfrm>
            <a:off x="7848600" y="2790794"/>
            <a:ext cx="2062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dirty="0">
                <a:solidFill>
                  <a:schemeClr val="bg1"/>
                </a:solidFill>
                <a:latin typeface="Bauhaus 93" panose="04030905020B02020C02" pitchFamily="82" charset="0"/>
                <a:ea typeface="微软雅黑" panose="020B0503020204020204" pitchFamily="34" charset="-122"/>
                <a:cs typeface="Arial" panose="020B0604020202020204" pitchFamily="34" charset="0"/>
              </a:rPr>
              <a:t>PART 01</a:t>
            </a:r>
            <a:endParaRPr lang="zh-CN" altLang="en-US" sz="4000" dirty="0">
              <a:solidFill>
                <a:schemeClr val="bg1"/>
              </a:solidFill>
              <a:latin typeface="Bauhaus 93" panose="04030905020B02020C02" pitchFamily="8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485840-0921-5246-B6B4-3A51BF5348AE}"/>
              </a:ext>
            </a:extLst>
          </p:cNvPr>
          <p:cNvSpPr txBox="1"/>
          <p:nvPr/>
        </p:nvSpPr>
        <p:spPr>
          <a:xfrm>
            <a:off x="9084424" y="4210666"/>
            <a:ext cx="1653797" cy="78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ea typeface="PingFang SC" panose="020B0400000000000000"/>
              </a:rPr>
              <a:t>任职经历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ea typeface="PingFang SC" panose="020B040000000000000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ea typeface="PingFang SC" panose="020B0400000000000000"/>
              </a:rPr>
              <a:t>爱好能力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ea typeface="PingFang SC" panose="020B040000000000000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F6B7314-3893-F448-BADD-51B7ABDAD701}"/>
              </a:ext>
            </a:extLst>
          </p:cNvPr>
          <p:cNvSpPr txBox="1"/>
          <p:nvPr/>
        </p:nvSpPr>
        <p:spPr>
          <a:xfrm>
            <a:off x="7058459" y="4201014"/>
            <a:ext cx="2025965" cy="78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ea typeface="PingFang SC" panose="020B0400000000000000"/>
              </a:rPr>
              <a:t>教育背景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ea typeface="PingFang SC" panose="020B040000000000000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ea typeface="PingFang SC" panose="020B0400000000000000"/>
              </a:rPr>
              <a:t>职位信息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ea typeface="PingFang SC" panose="020B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37485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F3975B8-DF2F-CF41-8808-2E77150552FC}"/>
              </a:ext>
            </a:extLst>
          </p:cNvPr>
          <p:cNvGrpSpPr/>
          <p:nvPr/>
        </p:nvGrpSpPr>
        <p:grpSpPr>
          <a:xfrm>
            <a:off x="-1600200" y="-4916"/>
            <a:ext cx="13792200" cy="6862916"/>
            <a:chOff x="-1600200" y="-4916"/>
            <a:chExt cx="13792200" cy="686291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00200" y="-2875"/>
              <a:ext cx="12192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1EA71EE-AC03-0A40-AAB5-341574CAFBDF}"/>
                </a:ext>
              </a:extLst>
            </p:cNvPr>
            <p:cNvSpPr/>
            <p:nvPr/>
          </p:nvSpPr>
          <p:spPr>
            <a:xfrm>
              <a:off x="8077200" y="-4916"/>
              <a:ext cx="4114800" cy="68629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50" y="-228600"/>
            <a:ext cx="1219200" cy="12192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433CD8A-EC3A-A34B-A0D6-4312342319FE}"/>
              </a:ext>
            </a:extLst>
          </p:cNvPr>
          <p:cNvSpPr/>
          <p:nvPr/>
        </p:nvSpPr>
        <p:spPr>
          <a:xfrm>
            <a:off x="6096000" y="889844"/>
            <a:ext cx="3844413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自我介绍。</a:t>
            </a:r>
            <a:endParaRPr lang="zh-CN" altLang="en-US" sz="32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" altLang="zh-CN" sz="20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sz="2000" b="1" dirty="0" smtClean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教育背景。</a:t>
            </a:r>
            <a:r>
              <a:rPr lang="zh-CN" altLang="en-US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本科学历毕业于青岛大学。</a:t>
            </a:r>
            <a:endParaRPr lang="en-US" altLang="zh-CN" sz="2000" b="1" dirty="0" smtClean="0">
              <a:solidFill>
                <a:srgbClr val="8C8C8C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zh-CN" altLang="en-US" sz="2000" b="1" dirty="0">
              <a:solidFill>
                <a:srgbClr val="8C8C8C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sz="2000" b="1" dirty="0" smtClean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职级信息</a:t>
            </a:r>
            <a:r>
              <a:rPr lang="zh-CN" altLang="en-US" sz="2000" b="1" dirty="0" smtClean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  <a:r>
              <a:rPr lang="zh-CN" altLang="en-US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初级服务器开发工程师。</a:t>
            </a:r>
            <a:endParaRPr lang="en-US" altLang="zh-CN" sz="2000" b="1" dirty="0">
              <a:solidFill>
                <a:srgbClr val="8C8C8C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zh-CN" altLang="en-US" sz="2000" b="1" dirty="0">
              <a:solidFill>
                <a:srgbClr val="8C8C8C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任职经历</a:t>
            </a:r>
            <a:r>
              <a:rPr lang="zh-CN" altLang="en-US" sz="2000" b="1" dirty="0" smtClean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  <a:r>
              <a:rPr lang="zh-CN" altLang="en-US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大三时在新东方实习做</a:t>
            </a:r>
            <a:r>
              <a:rPr lang="en-US" altLang="zh-CN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Web</a:t>
            </a:r>
            <a:r>
              <a:rPr lang="zh-CN" altLang="en-US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后端开发相关工作。</a:t>
            </a:r>
            <a:endParaRPr lang="en-US" altLang="zh-CN" sz="2000" b="1" dirty="0" smtClean="0">
              <a:solidFill>
                <a:srgbClr val="8C8C8C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zh-CN" altLang="en-US" sz="2000" b="1" dirty="0">
              <a:solidFill>
                <a:srgbClr val="8C8C8C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爱好</a:t>
            </a:r>
            <a:r>
              <a:rPr lang="zh-CN" altLang="en-US" sz="2000" b="1" dirty="0" smtClean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  <a:r>
              <a:rPr lang="zh-CN" altLang="en-US" sz="2000" b="1" dirty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学</a:t>
            </a:r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英语</a:t>
            </a:r>
            <a:r>
              <a:rPr lang="zh-CN" altLang="en-US" sz="2000" b="1" dirty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背单词</a:t>
            </a:r>
            <a:r>
              <a:rPr lang="zh-CN" altLang="en-US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看外刊，</a:t>
            </a:r>
            <a:r>
              <a:rPr lang="zh-CN" altLang="en-US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看</a:t>
            </a:r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电影</a:t>
            </a:r>
            <a:r>
              <a:rPr lang="zh-CN" altLang="en-US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写影评比较喜欢王家卫导演的电影，轻度手机</a:t>
            </a:r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摄影</a:t>
            </a:r>
            <a:r>
              <a:rPr lang="zh-CN" altLang="en-US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爱好者（只会拍风景不会拍人），</a:t>
            </a:r>
            <a:endParaRPr lang="en-US" altLang="zh-CN" sz="2000" b="1" dirty="0" smtClean="0">
              <a:solidFill>
                <a:srgbClr val="8C8C8C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喜欢重剧情向</a:t>
            </a:r>
            <a:r>
              <a:rPr lang="zh-CN" altLang="en-US" sz="2000" b="1" i="0" dirty="0" smtClean="0">
                <a:solidFill>
                  <a:schemeClr val="bg1">
                    <a:lumMod val="85000"/>
                  </a:schemeClr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游戏</a:t>
            </a:r>
            <a:r>
              <a:rPr lang="zh-CN" altLang="en-US" sz="2000" b="1" i="0" dirty="0" smtClean="0">
                <a:solidFill>
                  <a:srgbClr val="8C8C8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en-US" altLang="zh-CN" sz="2000" b="1" i="0" dirty="0" err="1" smtClean="0">
                <a:solidFill>
                  <a:srgbClr val="8C8C8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Moba</a:t>
            </a:r>
            <a:r>
              <a:rPr lang="en-US" altLang="zh-CN" sz="2000" b="1" dirty="0" err="1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,MMO</a:t>
            </a:r>
            <a:r>
              <a:rPr lang="zh-CN" altLang="en-US" sz="2000" b="1" dirty="0" smtClean="0">
                <a:solidFill>
                  <a:srgbClr val="8C8C8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endParaRPr lang="en-US" altLang="zh-CN" sz="2000" b="1" dirty="0" smtClean="0">
              <a:solidFill>
                <a:srgbClr val="8C8C8C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76200" y="2589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ea typeface="PingFang SC" panose="020B0400000000000000"/>
              </a:rPr>
              <a:t>（一）自我介绍</a:t>
            </a:r>
            <a:endParaRPr lang="zh-CN" altLang="en-US" b="1" dirty="0">
              <a:ea typeface="PingFang SC" panose="020B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697855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28600" y="-4916"/>
            <a:ext cx="14706600" cy="6862916"/>
            <a:chOff x="-2514600" y="-4916"/>
            <a:chExt cx="14706600" cy="6862916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1EA71EE-AC03-0A40-AAB5-341574CAFBDF}"/>
                </a:ext>
              </a:extLst>
            </p:cNvPr>
            <p:cNvSpPr/>
            <p:nvPr/>
          </p:nvSpPr>
          <p:spPr>
            <a:xfrm>
              <a:off x="8077200" y="-4916"/>
              <a:ext cx="4114800" cy="68629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1460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50" y="-228600"/>
            <a:ext cx="1219200" cy="1219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1393637-99F9-404B-9DC3-5F1F419B8C51}"/>
              </a:ext>
            </a:extLst>
          </p:cNvPr>
          <p:cNvSpPr txBox="1"/>
          <p:nvPr/>
        </p:nvSpPr>
        <p:spPr>
          <a:xfrm>
            <a:off x="5939612" y="3505200"/>
            <a:ext cx="6157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岗位职责</a:t>
            </a:r>
            <a:r>
              <a:rPr kumimoji="1" lang="en-US" altLang="zh-CN" sz="48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&amp;</a:t>
            </a:r>
            <a:r>
              <a:rPr kumimoji="1" lang="zh-CN" altLang="en-US" sz="48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工作业绩</a:t>
            </a:r>
            <a:endParaRPr kumimoji="1" lang="zh-CN" altLang="en-US" sz="1600" dirty="0">
              <a:solidFill>
                <a:schemeClr val="bg1">
                  <a:lumMod val="7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" name="文本框 2">
            <a:extLst>
              <a:ext uri="{FF2B5EF4-FFF2-40B4-BE49-F238E27FC236}">
                <a16:creationId xmlns:a16="http://schemas.microsoft.com/office/drawing/2014/main" id="{A83844EF-DFC9-5F44-9AC6-7A35DC782DBE}"/>
              </a:ext>
            </a:extLst>
          </p:cNvPr>
          <p:cNvSpPr txBox="1"/>
          <p:nvPr/>
        </p:nvSpPr>
        <p:spPr>
          <a:xfrm>
            <a:off x="6549212" y="2790794"/>
            <a:ext cx="2062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dirty="0">
                <a:solidFill>
                  <a:schemeClr val="bg1"/>
                </a:solidFill>
                <a:latin typeface="Bauhaus 93" panose="04030905020B02020C02" pitchFamily="82" charset="0"/>
                <a:ea typeface="微软雅黑" panose="020B0503020204020204" pitchFamily="34" charset="-122"/>
                <a:cs typeface="Arial" panose="020B0604020202020204" pitchFamily="34" charset="0"/>
              </a:rPr>
              <a:t>PART </a:t>
            </a:r>
            <a:r>
              <a:rPr lang="en-US" altLang="zh-CN" sz="4000" dirty="0" smtClean="0">
                <a:solidFill>
                  <a:schemeClr val="bg1"/>
                </a:solidFill>
                <a:latin typeface="Bauhaus 93" panose="04030905020B02020C02" pitchFamily="82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4000" dirty="0">
              <a:solidFill>
                <a:schemeClr val="bg1"/>
              </a:solidFill>
              <a:latin typeface="Bauhaus 93" panose="04030905020B02020C02" pitchFamily="8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485840-0921-5246-B6B4-3A51BF5348AE}"/>
              </a:ext>
            </a:extLst>
          </p:cNvPr>
          <p:cNvSpPr txBox="1"/>
          <p:nvPr/>
        </p:nvSpPr>
        <p:spPr>
          <a:xfrm>
            <a:off x="7785036" y="4210666"/>
            <a:ext cx="1653797" cy="78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ea typeface="PingFang SC" panose="020B0400000000000000"/>
              </a:rPr>
              <a:t>任职经历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ea typeface="PingFang SC" panose="020B040000000000000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ea typeface="PingFang SC" panose="020B0400000000000000"/>
              </a:rPr>
              <a:t>爱好能力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ea typeface="PingFang SC" panose="020B040000000000000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F6B7314-3893-F448-BADD-51B7ABDAD701}"/>
              </a:ext>
            </a:extLst>
          </p:cNvPr>
          <p:cNvSpPr txBox="1"/>
          <p:nvPr/>
        </p:nvSpPr>
        <p:spPr>
          <a:xfrm>
            <a:off x="5759071" y="4201014"/>
            <a:ext cx="2025965" cy="791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ea typeface="PingFang SC" panose="020B0400000000000000"/>
              </a:rPr>
              <a:t>LB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ea typeface="PingFang SC" panose="020B0400000000000000"/>
              </a:rPr>
              <a:t>功能拓展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ea typeface="PingFang SC" panose="020B040000000000000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ea typeface="PingFang SC" panose="020B0400000000000000"/>
              </a:rPr>
              <a:t>LB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ea typeface="PingFang SC" panose="020B0400000000000000"/>
              </a:rPr>
              <a:t>功能优化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ea typeface="PingFang SC" panose="020B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4345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54354"/>
  <p:tag name="MH_LIBRARY" val="CONTENTS"/>
  <p:tag name="MH_TYPE" val="NUMBER"/>
  <p:tag name="ID" val="545839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54354"/>
  <p:tag name="MH_LIBRARY" val="CONTENTS"/>
  <p:tag name="MH_TYPE" val="ENTRY"/>
  <p:tag name="ID" val="545839"/>
  <p:tag name="MH_ORDER" val="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54354"/>
  <p:tag name="MH_LIBRARY" val="CONTENTS"/>
  <p:tag name="MH_TYPE" val="OTHERS"/>
  <p:tag name="ID" val="54583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54354"/>
  <p:tag name="MH_LIBRARY" val="CONTENTS"/>
  <p:tag name="MH_TYPE" val="OTHERS"/>
  <p:tag name="ID" val="54583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54354"/>
  <p:tag name="MH_LIBRARY" val="CONTENTS"/>
  <p:tag name="MH_TYPE" val="OTHERS"/>
  <p:tag name="ID" val="54583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54354"/>
  <p:tag name="MH_LIBRARY" val="CONTENTS"/>
  <p:tag name="MH_TYPE" val="OTHERS"/>
  <p:tag name="ID" val="54583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54354"/>
  <p:tag name="MH_LIBRARY" val="CONTENTS"/>
  <p:tag name="MH_TYPE" val="OTHERS"/>
  <p:tag name="ID" val="54583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54354"/>
  <p:tag name="MH_LIBRARY" val="CONTENTS"/>
  <p:tag name="MH_TYPE" val="OTHERS"/>
  <p:tag name="ID" val="54583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54354"/>
  <p:tag name="MH_LIBRARY" val="CONTENTS"/>
  <p:tag name="MH_TYPE" val="OTHERS"/>
  <p:tag name="ID" val="54583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54354"/>
  <p:tag name="MH_LIBRARY" val="CONTENTS"/>
  <p:tag name="MH_TYPE" val="OTHERS"/>
  <p:tag name="ID" val="54583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54354"/>
  <p:tag name="MH_LIBRARY" val="CONTENTS"/>
  <p:tag name="MH_TYPE" val="NUMBER"/>
  <p:tag name="ID" val="545839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54354"/>
  <p:tag name="MH_LIBRARY" val="CONTENTS"/>
  <p:tag name="MH_TYPE" val="NUMBER"/>
  <p:tag name="ID" val="545839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54354"/>
  <p:tag name="MH_LIBRARY" val="CONTENTS"/>
  <p:tag name="MH_TYPE" val="NUMBER"/>
  <p:tag name="ID" val="545839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54354"/>
  <p:tag name="MH_LIBRARY" val="CONTENTS"/>
  <p:tag name="MH_TYPE" val="NUMBER"/>
  <p:tag name="ID" val="545839"/>
  <p:tag name="MH_ORDER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54354"/>
  <p:tag name="MH_LIBRARY" val="CONTENTS"/>
  <p:tag name="MH_TYPE" val="ENTRY"/>
  <p:tag name="ID" val="545839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54354"/>
  <p:tag name="MH_LIBRARY" val="CONTENTS"/>
  <p:tag name="MH_TYPE" val="ENTRY"/>
  <p:tag name="ID" val="545839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54354"/>
  <p:tag name="MH_LIBRARY" val="CONTENTS"/>
  <p:tag name="MH_TYPE" val="ENTRY"/>
  <p:tag name="ID" val="545839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2154354"/>
  <p:tag name="MH_LIBRARY" val="CONTENTS"/>
  <p:tag name="MH_TYPE" val="ENTRY"/>
  <p:tag name="ID" val="545839"/>
  <p:tag name="MH_ORDER" val="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1247</Words>
  <Application>Microsoft Office PowerPoint</Application>
  <PresentationFormat>宽屏</PresentationFormat>
  <Paragraphs>144</Paragraphs>
  <Slides>49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0" baseType="lpstr">
      <vt:lpstr>PingFang SC</vt:lpstr>
      <vt:lpstr>等线</vt:lpstr>
      <vt:lpstr>苹方 粗体</vt:lpstr>
      <vt:lpstr>宋体</vt:lpstr>
      <vt:lpstr>微软雅黑</vt:lpstr>
      <vt:lpstr>Arial</vt:lpstr>
      <vt:lpstr>Bauhaus 93</vt:lpstr>
      <vt:lpstr>Calibri</vt:lpstr>
      <vt:lpstr>Segoe UI Semibold</vt:lpstr>
      <vt:lpstr>Wingdings</vt:lpstr>
      <vt:lpstr>Office Theme</vt:lpstr>
      <vt:lpstr>PowerPoint 演示文稿</vt:lpstr>
      <vt:lpstr>PowerPoint 演示文稿</vt:lpstr>
      <vt:lpstr>试用期述职报告</vt:lpstr>
      <vt:lpstr>PowerPoint 演示文稿</vt:lpstr>
      <vt:lpstr>PowerPoint 演示文稿</vt:lpstr>
      <vt:lpstr>一、个人介绍</vt:lpstr>
      <vt:lpstr>PowerPoint 演示文稿</vt:lpstr>
      <vt:lpstr>PowerPoint 演示文稿</vt:lpstr>
      <vt:lpstr>PowerPoint 演示文稿</vt:lpstr>
      <vt:lpstr>PowerPoint 演示文稿</vt:lpstr>
      <vt:lpstr>二、职位职责 &amp; 工作业绩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四、未来规划</vt:lpstr>
      <vt:lpstr>四、未来规划</vt:lpstr>
      <vt:lpstr>五、建议和意见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试用期述职报告</dc:title>
  <dc:creator>Administrator</dc:creator>
  <cp:lastModifiedBy>1</cp:lastModifiedBy>
  <cp:revision>96</cp:revision>
  <dcterms:created xsi:type="dcterms:W3CDTF">2021-08-20T10:52:00Z</dcterms:created>
  <dcterms:modified xsi:type="dcterms:W3CDTF">2022-11-02T13:00:11Z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2020-06-28T16:00:00Z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2021-08-20T16:00:00Z</vt:filetime>
  </property>
  <property fmtid="{D5CDD505-2E9C-101B-9397-08002B2CF9AE}" pid="5" name="ICV">
    <vt:lpwstr>22D60F8686E94038938A7C1C3674FD43</vt:lpwstr>
  </property>
  <property fmtid="{D5CDD505-2E9C-101B-9397-08002B2CF9AE}" pid="6" name="KSOProductBuildVer">
    <vt:lpwstr>2052-11.1.0.10700</vt:lpwstr>
  </property>
</Properties>
</file>